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45"/>
  </p:notesMasterIdLst>
  <p:sldIdLst>
    <p:sldId id="256" r:id="rId2"/>
    <p:sldId id="258" r:id="rId3"/>
    <p:sldId id="263" r:id="rId4"/>
    <p:sldId id="257" r:id="rId5"/>
    <p:sldId id="308" r:id="rId6"/>
    <p:sldId id="259" r:id="rId7"/>
    <p:sldId id="289" r:id="rId8"/>
    <p:sldId id="260" r:id="rId9"/>
    <p:sldId id="261" r:id="rId10"/>
    <p:sldId id="262" r:id="rId11"/>
    <p:sldId id="298" r:id="rId12"/>
    <p:sldId id="272" r:id="rId13"/>
    <p:sldId id="309" r:id="rId14"/>
    <p:sldId id="292" r:id="rId15"/>
    <p:sldId id="265" r:id="rId16"/>
    <p:sldId id="304" r:id="rId17"/>
    <p:sldId id="295" r:id="rId18"/>
    <p:sldId id="294" r:id="rId19"/>
    <p:sldId id="275" r:id="rId20"/>
    <p:sldId id="303" r:id="rId21"/>
    <p:sldId id="310" r:id="rId22"/>
    <p:sldId id="306" r:id="rId23"/>
    <p:sldId id="307" r:id="rId24"/>
    <p:sldId id="302" r:id="rId25"/>
    <p:sldId id="297" r:id="rId26"/>
    <p:sldId id="286" r:id="rId27"/>
    <p:sldId id="271" r:id="rId28"/>
    <p:sldId id="276" r:id="rId29"/>
    <p:sldId id="288" r:id="rId30"/>
    <p:sldId id="280" r:id="rId31"/>
    <p:sldId id="284" r:id="rId32"/>
    <p:sldId id="282" r:id="rId33"/>
    <p:sldId id="283" r:id="rId34"/>
    <p:sldId id="279" r:id="rId35"/>
    <p:sldId id="285" r:id="rId36"/>
    <p:sldId id="281" r:id="rId37"/>
    <p:sldId id="277" r:id="rId38"/>
    <p:sldId id="296" r:id="rId39"/>
    <p:sldId id="274" r:id="rId40"/>
    <p:sldId id="278" r:id="rId41"/>
    <p:sldId id="301" r:id="rId42"/>
    <p:sldId id="268" r:id="rId43"/>
    <p:sldId id="27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8AC2"/>
    <a:srgbClr val="F4ACCD"/>
    <a:srgbClr val="9D9D9C"/>
    <a:srgbClr val="85C9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E8D313-8DD9-44A6-90E6-55D73CAFC142}" v="1" dt="2020-11-02T16:36:13.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0" autoAdjust="0"/>
    <p:restoredTop sz="88257" autoAdjust="0"/>
  </p:normalViewPr>
  <p:slideViewPr>
    <p:cSldViewPr snapToGrid="0">
      <p:cViewPr varScale="1">
        <p:scale>
          <a:sx n="125" d="100"/>
          <a:sy n="125" d="100"/>
        </p:scale>
        <p:origin x="652" y="6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37C6B-578F-46B8-895E-75EF23A5026B}" type="datetimeFigureOut">
              <a:rPr lang="en-GB" smtClean="0"/>
              <a:t>02/11/2020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6E87CE-7245-441C-B996-A94B3B1B2FE4}" type="slidenum">
              <a:rPr lang="en-GB" smtClean="0"/>
              <a:t>‹#›</a:t>
            </a:fld>
            <a:endParaRPr lang="en-GB"/>
          </a:p>
        </p:txBody>
      </p:sp>
    </p:spTree>
    <p:extLst>
      <p:ext uri="{BB962C8B-B14F-4D97-AF65-F5344CB8AC3E}">
        <p14:creationId xmlns:p14="http://schemas.microsoft.com/office/powerpoint/2010/main" val="493174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6E87CE-7245-441C-B996-A94B3B1B2FE4}" type="slidenum">
              <a:rPr lang="en-GB" smtClean="0"/>
              <a:t>28</a:t>
            </a:fld>
            <a:endParaRPr lang="en-GB"/>
          </a:p>
        </p:txBody>
      </p:sp>
    </p:spTree>
    <p:extLst>
      <p:ext uri="{BB962C8B-B14F-4D97-AF65-F5344CB8AC3E}">
        <p14:creationId xmlns:p14="http://schemas.microsoft.com/office/powerpoint/2010/main" val="2268025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rpubs.com/richardi7/676032"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rpubs.com/richardi7/676032"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rpubs.com/richardi7/676032"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1191" y="1020431"/>
            <a:ext cx="10993549" cy="1475013"/>
          </a:xfrm>
          <a:effectLst/>
        </p:spPr>
        <p:txBody>
          <a:bodyPr anchor="b">
            <a:normAutofit/>
          </a:bodyPr>
          <a:lstStyle>
            <a:lvl1pPr>
              <a:defRPr sz="3600" b="1">
                <a:solidFill>
                  <a:schemeClr val="tx1">
                    <a:lumMod val="75000"/>
                    <a:lumOff val="25000"/>
                  </a:schemeClr>
                </a:solidFill>
                <a:latin typeface="Comfortaa"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latin typeface="Comfortaa"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752" y="645006"/>
            <a:ext cx="11029616" cy="537097"/>
          </a:xfrm>
        </p:spPr>
        <p:txBody>
          <a:bodyPr>
            <a:normAutofit/>
          </a:bodyPr>
          <a:lstStyle>
            <a:lvl1pPr algn="l" defTabSz="457200" rtl="0" eaLnBrk="1" latinLnBrk="0" hangingPunct="1">
              <a:lnSpc>
                <a:spcPct val="100000"/>
              </a:lnSpc>
              <a:spcBef>
                <a:spcPct val="0"/>
              </a:spcBef>
              <a:buNone/>
              <a:defRPr lang="en-US" sz="2800" b="1" kern="1200" cap="all" dirty="0">
                <a:solidFill>
                  <a:srgbClr val="85C9F0"/>
                </a:solidFill>
                <a:latin typeface="Comfortaa"/>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581192" y="1584960"/>
            <a:ext cx="11029615" cy="4390390"/>
          </a:xfrm>
        </p:spPr>
        <p:txBody>
          <a:bodyPr anchor="t">
            <a:normAutofit/>
          </a:bodyPr>
          <a:lstStyle>
            <a:lvl1pPr>
              <a:defRPr sz="2400">
                <a:latin typeface="Corbel" panose="020B0503020204020204" pitchFamily="34" charset="0"/>
              </a:defRPr>
            </a:lvl1pPr>
            <a:lvl2pPr>
              <a:defRPr sz="2000">
                <a:latin typeface="Corbel" panose="020B0503020204020204" pitchFamily="34" charset="0"/>
              </a:defRPr>
            </a:lvl2pPr>
            <a:lvl3pPr>
              <a:defRPr sz="1800">
                <a:latin typeface="Corbel" panose="020B0503020204020204" pitchFamily="34" charset="0"/>
              </a:defRPr>
            </a:lvl3pPr>
            <a:lvl4pPr>
              <a:defRPr sz="1600">
                <a:latin typeface="Corbel" panose="020B0503020204020204" pitchFamily="34" charset="0"/>
              </a:defRPr>
            </a:lvl4pPr>
            <a:lvl5pPr>
              <a:defRPr sz="1600">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GB" dirty="0">
                <a:hlinkClick r:id="rId2"/>
              </a:rPr>
              <a:t>https://rpubs.com/richardi7/676032</a:t>
            </a:r>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a:xfrm>
            <a:off x="9841832" y="6423914"/>
            <a:ext cx="716468" cy="365125"/>
          </a:xfrm>
          <a:prstGeom prst="rect">
            <a:avLst/>
          </a:prstGeom>
        </p:spPr>
        <p:txBody>
          <a:bodyPr/>
          <a:lstStyle/>
          <a:p>
            <a:fld id="{B2497495-0637-405E-AE64-5CC7506D51F5}" type="datetime1">
              <a:rPr lang="en-US" smtClean="0"/>
              <a:t>11/2/2020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580982"/>
          </a:xfrm>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GB" dirty="0">
                <a:hlinkClick r:id="rId2"/>
              </a:rPr>
              <a:t>https://rpubs.com/richardi7/676032</a:t>
            </a:r>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580982"/>
          </a:xfrm>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GB" dirty="0">
                <a:hlinkClick r:id="rId2"/>
              </a:rPr>
              <a:t>https://rpubs.com/richardi7/676032</a:t>
            </a:r>
            <a:endParaRPr lang="en-US" dirty="0"/>
          </a:p>
        </p:txBody>
      </p:sp>
      <p:sp>
        <p:nvSpPr>
          <p:cNvPr id="8" name="Content Placeholder 2">
            <a:extLst>
              <a:ext uri="{FF2B5EF4-FFF2-40B4-BE49-F238E27FC236}">
                <a16:creationId xmlns:a16="http://schemas.microsoft.com/office/drawing/2014/main" id="{504335EA-CF5C-43EB-A9C5-AD8B246E5D5C}"/>
              </a:ext>
            </a:extLst>
          </p:cNvPr>
          <p:cNvSpPr>
            <a:spLocks noGrp="1"/>
          </p:cNvSpPr>
          <p:nvPr>
            <p:ph sz="half" idx="13"/>
          </p:nvPr>
        </p:nvSpPr>
        <p:spPr>
          <a:xfrm>
            <a:off x="578665" y="1612476"/>
            <a:ext cx="5194767" cy="494821"/>
          </a:xfrm>
        </p:spPr>
        <p:txBody>
          <a:bodyPr>
            <a:normAutofit/>
          </a:bodyPr>
          <a:lstStyle>
            <a:lvl1pPr>
              <a:buNone/>
              <a:defRPr sz="2400" b="1"/>
            </a:lvl1pPr>
            <a:lvl2pPr>
              <a:defRPr sz="1800"/>
            </a:lvl2pPr>
            <a:lvl3pPr>
              <a:defRPr sz="1600"/>
            </a:lvl3pPr>
            <a:lvl4pPr>
              <a:defRPr sz="1400"/>
            </a:lvl4pPr>
            <a:lvl5pPr>
              <a:defRPr sz="1400"/>
            </a:lvl5pPr>
          </a:lstStyle>
          <a:p>
            <a:pPr lvl="0"/>
            <a:r>
              <a:rPr lang="en-US" dirty="0"/>
              <a:t>Click to edit Master text styles</a:t>
            </a:r>
          </a:p>
        </p:txBody>
      </p:sp>
      <p:sp>
        <p:nvSpPr>
          <p:cNvPr id="9" name="Content Placeholder 2">
            <a:extLst>
              <a:ext uri="{FF2B5EF4-FFF2-40B4-BE49-F238E27FC236}">
                <a16:creationId xmlns:a16="http://schemas.microsoft.com/office/drawing/2014/main" id="{A4ED23E4-84A0-4CFE-9F96-4155F7A96717}"/>
              </a:ext>
            </a:extLst>
          </p:cNvPr>
          <p:cNvSpPr>
            <a:spLocks noGrp="1"/>
          </p:cNvSpPr>
          <p:nvPr>
            <p:ph sz="half" idx="14"/>
          </p:nvPr>
        </p:nvSpPr>
        <p:spPr>
          <a:xfrm>
            <a:off x="6416039" y="1594968"/>
            <a:ext cx="5194767" cy="494821"/>
          </a:xfrm>
        </p:spPr>
        <p:txBody>
          <a:bodyPr>
            <a:normAutofit/>
          </a:bodyPr>
          <a:lstStyle>
            <a:lvl1pPr>
              <a:defRPr lang="en-US" sz="2400" b="1" i="0" kern="1200" dirty="0">
                <a:solidFill>
                  <a:schemeClr val="tx1">
                    <a:lumMod val="75000"/>
                    <a:lumOff val="25000"/>
                  </a:schemeClr>
                </a:solidFill>
                <a:latin typeface="Corbel" panose="020B0503020204020204" pitchFamily="34" charset="0"/>
                <a:ea typeface="Bodoni Ornaments" pitchFamily="2" charset="0"/>
                <a:cs typeface="Baghdad" pitchFamily="2" charset="-78"/>
              </a:defRPr>
            </a:lvl1pPr>
            <a:lvl2pPr>
              <a:defRPr sz="1800"/>
            </a:lvl2pPr>
            <a:lvl3pPr>
              <a:defRPr sz="1600"/>
            </a:lvl3pPr>
            <a:lvl4pPr>
              <a:defRPr sz="1400"/>
            </a:lvl4pPr>
            <a:lvl5pPr>
              <a:defRPr sz="1400"/>
            </a:lvl5pPr>
          </a:lstStyle>
          <a:p>
            <a:pPr marL="306000" lvl="0" indent="-306000" algn="l" defTabSz="457200" rtl="0" eaLnBrk="1" latinLnBrk="0" hangingPunct="1">
              <a:lnSpc>
                <a:spcPct val="110000"/>
              </a:lnSpc>
              <a:spcBef>
                <a:spcPct val="20000"/>
              </a:spcBef>
              <a:spcAft>
                <a:spcPts val="600"/>
              </a:spcAft>
              <a:buClr>
                <a:srgbClr val="85C9F0"/>
              </a:buClr>
              <a:buSzPct val="92000"/>
              <a:buFont typeface="Wingdings 2" panose="05020102010507070707" pitchFamily="18" charset="2"/>
              <a:buNone/>
            </a:pPr>
            <a:r>
              <a:rPr lang="en-US" dirty="0"/>
              <a:t>Click to edit Master text styles</a:t>
            </a:r>
          </a:p>
        </p:txBody>
      </p:sp>
    </p:spTree>
    <p:extLst>
      <p:ext uri="{BB962C8B-B14F-4D97-AF65-F5344CB8AC3E}">
        <p14:creationId xmlns:p14="http://schemas.microsoft.com/office/powerpoint/2010/main" val="28299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108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rpubs.com/richardi7/676032"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6534" y="548640"/>
            <a:ext cx="11029616" cy="6207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81192" y="1661160"/>
            <a:ext cx="11029616" cy="4326889"/>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812582" y="6423914"/>
            <a:ext cx="792170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Comfortaa" pitchFamily="2" charset="0"/>
              </a:defRPr>
            </a:lvl1pPr>
          </a:lstStyle>
          <a:p>
            <a:r>
              <a:rPr lang="en-GB" dirty="0">
                <a:hlinkClick r:id="rId8"/>
              </a:rPr>
              <a:t>https://rpubs.com/richardi7/676032</a:t>
            </a:r>
            <a:endParaRPr lang="en-US" dirty="0"/>
          </a:p>
        </p:txBody>
      </p:sp>
      <p:sp>
        <p:nvSpPr>
          <p:cNvPr id="9" name="Rectangle 8"/>
          <p:cNvSpPr/>
          <p:nvPr/>
        </p:nvSpPr>
        <p:spPr>
          <a:xfrm>
            <a:off x="446534" y="457200"/>
            <a:ext cx="3703320" cy="94997"/>
          </a:xfrm>
          <a:prstGeom prst="rect">
            <a:avLst/>
          </a:prstGeom>
          <a:solidFill>
            <a:srgbClr val="908AC2"/>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rgbClr val="85C9F0"/>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D482900A-B9FA-4012-86A5-236149F4FCEB}"/>
              </a:ext>
            </a:extLst>
          </p:cNvPr>
          <p:cNvPicPr>
            <a:picLocks noChangeAspect="1"/>
          </p:cNvPicPr>
          <p:nvPr userDrawn="1"/>
        </p:nvPicPr>
        <p:blipFill>
          <a:blip r:embed="rId9"/>
          <a:stretch>
            <a:fillRect/>
          </a:stretch>
        </p:blipFill>
        <p:spPr>
          <a:xfrm>
            <a:off x="1" y="5950839"/>
            <a:ext cx="858982" cy="858982"/>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1" r:id="rId5"/>
    <p:sldLayoutId id="2147483762" r:id="rId6"/>
  </p:sldLayoutIdLst>
  <p:hf sldNum="0" hdr="0" ftr="0" dt="0"/>
  <p:txStyles>
    <p:titleStyle>
      <a:lvl1pPr algn="l" defTabSz="457200" rtl="0" eaLnBrk="1" latinLnBrk="0" hangingPunct="1">
        <a:lnSpc>
          <a:spcPct val="100000"/>
        </a:lnSpc>
        <a:spcBef>
          <a:spcPct val="0"/>
        </a:spcBef>
        <a:buNone/>
        <a:defRPr sz="2800" b="1" kern="1200" cap="all">
          <a:solidFill>
            <a:srgbClr val="85C9F0"/>
          </a:solidFill>
          <a:latin typeface="Comfortaa"/>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rgbClr val="85C9F0"/>
        </a:buClr>
        <a:buSzPct val="92000"/>
        <a:buFont typeface="Wingdings 2" panose="05020102010507070707" pitchFamily="18" charset="2"/>
        <a:buChar char=""/>
        <a:defRPr sz="24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1pPr>
      <a:lvl2pPr marL="630000" indent="-306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20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2pPr>
      <a:lvl3pPr marL="900000" indent="-270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8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3pPr>
      <a:lvl4pPr marL="1242000" indent="-234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6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4pPr>
      <a:lvl5pPr marL="1602000" indent="-234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6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witter.com/wilson9_richard" TargetMode="External"/><Relationship Id="rId1" Type="http://schemas.openxmlformats.org/officeDocument/2006/relationships/slideLayout" Target="../slideLayouts/slideLayout1.xml"/><Relationship Id="rId5" Type="http://schemas.openxmlformats.org/officeDocument/2006/relationships/hyperlink" Target="https://rpubs.com/richardi7/685057" TargetMode="External"/><Relationship Id="rId4" Type="http://schemas.openxmlformats.org/officeDocument/2006/relationships/hyperlink" Target="https://github.com/richardi7/SHMI_dashboard"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hyperlink" Target="https://rmarkdown.rstudio.com/flexdashboard/index.html"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www.htmlwidgets.org/" TargetMode="External"/><Relationship Id="rId4" Type="http://schemas.openxmlformats.org/officeDocument/2006/relationships/hyperlink" Target="http://shiny.rstudio.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igital.nhs.uk/data-and-information/publications/statistical/shmi"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3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38.png"/><Relationship Id="rId16"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6.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40.sv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2.png"/><Relationship Id="rId7" Type="http://schemas.openxmlformats.org/officeDocument/2006/relationships/image" Target="../media/image22.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7.svg"/><Relationship Id="rId5" Type="http://schemas.openxmlformats.org/officeDocument/2006/relationships/image" Target="../media/image20.svg"/><Relationship Id="rId10"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4.svg"/></Relationships>
</file>

<file path=ppt/slides/_rels/slide3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37.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36.png"/><Relationship Id="rId5" Type="http://schemas.openxmlformats.org/officeDocument/2006/relationships/image" Target="../media/image21.png"/><Relationship Id="rId10" Type="http://schemas.openxmlformats.org/officeDocument/2006/relationships/image" Target="../media/image45.png"/><Relationship Id="rId4" Type="http://schemas.openxmlformats.org/officeDocument/2006/relationships/image" Target="../media/image20.sv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hyperlink" Target="https://ggplot2.tidyverse.org/" TargetMode="External"/><Relationship Id="rId7" Type="http://schemas.openxmlformats.org/officeDocument/2006/relationships/image" Target="../media/image53.png"/><Relationship Id="rId2" Type="http://schemas.openxmlformats.org/officeDocument/2006/relationships/hyperlink" Target="https://plotly.com/r/" TargetMode="Externa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5.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56.pn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igital.nhs.uk/data-and-information/publications/statistical/shmi"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public.tableau.com/profile/richard.wilson7440#!/vizhome/SHMIdashboardJune2019toMay2020v2/SHMIdashboard" TargetMode="External"/><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app.powerbi.com/view?r=eyJrIjoiZTNhZDkzZjYtNmY3OS00Y2FiLTlkODItYzg5M2ExMDhkMzgyIiwidCI6IjUwZjYwNzFmLWJiZmUtNDAxYS04ODAzLTY3Mzc0OGU2MjllMiIsImMiOjh9"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507AC-2B8F-4F72-AECD-3B85BAC19ED9}"/>
              </a:ext>
            </a:extLst>
          </p:cNvPr>
          <p:cNvSpPr>
            <a:spLocks noGrp="1"/>
          </p:cNvSpPr>
          <p:nvPr>
            <p:ph type="ctrTitle"/>
          </p:nvPr>
        </p:nvSpPr>
        <p:spPr/>
        <p:txBody>
          <a:bodyPr/>
          <a:lstStyle/>
          <a:p>
            <a:r>
              <a:rPr lang="en-GB" dirty="0"/>
              <a:t>constructing a mortality dashboard</a:t>
            </a:r>
          </a:p>
        </p:txBody>
      </p:sp>
      <p:sp>
        <p:nvSpPr>
          <p:cNvPr id="3" name="Subtitle 2">
            <a:extLst>
              <a:ext uri="{FF2B5EF4-FFF2-40B4-BE49-F238E27FC236}">
                <a16:creationId xmlns:a16="http://schemas.microsoft.com/office/drawing/2014/main" id="{B6845765-D67A-4E8F-A623-3FD86DFB53C6}"/>
              </a:ext>
            </a:extLst>
          </p:cNvPr>
          <p:cNvSpPr>
            <a:spLocks noGrp="1"/>
          </p:cNvSpPr>
          <p:nvPr>
            <p:ph type="subTitle" idx="1"/>
          </p:nvPr>
        </p:nvSpPr>
        <p:spPr>
          <a:xfrm>
            <a:off x="581194" y="2495445"/>
            <a:ext cx="10993546" cy="1319810"/>
          </a:xfrm>
        </p:spPr>
        <p:txBody>
          <a:bodyPr>
            <a:normAutofit fontScale="92500" lnSpcReduction="20000"/>
          </a:bodyPr>
          <a:lstStyle/>
          <a:p>
            <a:r>
              <a:rPr lang="en-GB" dirty="0"/>
              <a:t>Richard Wilson</a:t>
            </a:r>
          </a:p>
          <a:p>
            <a:r>
              <a:rPr lang="en-GB" dirty="0"/>
              <a:t>Director – i7</a:t>
            </a:r>
          </a:p>
          <a:p>
            <a:r>
              <a:rPr lang="en-GB"/>
              <a:t>Richard@i7analytics.co.uk</a:t>
            </a:r>
            <a:endParaRPr lang="en-GB" dirty="0"/>
          </a:p>
          <a:p>
            <a:r>
              <a:rPr lang="en-GB" b="0" i="0" dirty="0">
                <a:solidFill>
                  <a:srgbClr val="657786"/>
                </a:solidFill>
                <a:effectLst/>
                <a:latin typeface="system-ui"/>
                <a:hlinkClick r:id="rId2"/>
              </a:rPr>
              <a:t>@wilson9_richard</a:t>
            </a:r>
            <a:endParaRPr lang="en-GB" dirty="0"/>
          </a:p>
        </p:txBody>
      </p:sp>
      <p:pic>
        <p:nvPicPr>
          <p:cNvPr id="9" name="Picture 8" descr="A close up of a logo&#10;&#10;Description automatically generated">
            <a:extLst>
              <a:ext uri="{FF2B5EF4-FFF2-40B4-BE49-F238E27FC236}">
                <a16:creationId xmlns:a16="http://schemas.microsoft.com/office/drawing/2014/main" id="{A8966914-0E58-416A-9BE9-5E24406D8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980" y="3167169"/>
            <a:ext cx="3654972" cy="3654972"/>
          </a:xfrm>
          <a:prstGeom prst="rect">
            <a:avLst/>
          </a:prstGeom>
        </p:spPr>
      </p:pic>
      <p:sp>
        <p:nvSpPr>
          <p:cNvPr id="6" name="TextBox 5">
            <a:extLst>
              <a:ext uri="{FF2B5EF4-FFF2-40B4-BE49-F238E27FC236}">
                <a16:creationId xmlns:a16="http://schemas.microsoft.com/office/drawing/2014/main" id="{67383F7D-D908-4F23-A7F6-2FEBD37D8A14}"/>
              </a:ext>
            </a:extLst>
          </p:cNvPr>
          <p:cNvSpPr txBox="1"/>
          <p:nvPr/>
        </p:nvSpPr>
        <p:spPr>
          <a:xfrm>
            <a:off x="784412" y="4158734"/>
            <a:ext cx="6096000" cy="923330"/>
          </a:xfrm>
          <a:prstGeom prst="rect">
            <a:avLst/>
          </a:prstGeom>
          <a:noFill/>
        </p:spPr>
        <p:txBody>
          <a:bodyPr wrap="square">
            <a:spAutoFit/>
          </a:bodyPr>
          <a:lstStyle/>
          <a:p>
            <a:r>
              <a:rPr lang="en-GB" dirty="0"/>
              <a:t>Find it and follow along here</a:t>
            </a:r>
          </a:p>
          <a:p>
            <a:r>
              <a:rPr lang="en-GB" dirty="0">
                <a:hlinkClick r:id="rId4"/>
              </a:rPr>
              <a:t>https://github.com/richardi7/SHMI_dashboard</a:t>
            </a:r>
            <a:endParaRPr lang="en-GB" dirty="0"/>
          </a:p>
          <a:p>
            <a:r>
              <a:rPr lang="en-GB" dirty="0" err="1">
                <a:hlinkClick r:id="rId5"/>
              </a:rPr>
              <a:t>Rpubs</a:t>
            </a:r>
            <a:r>
              <a:rPr lang="en-GB" dirty="0">
                <a:hlinkClick r:id="rId5"/>
              </a:rPr>
              <a:t> link</a:t>
            </a:r>
            <a:endParaRPr lang="en-GB" dirty="0"/>
          </a:p>
        </p:txBody>
      </p:sp>
      <p:sp>
        <p:nvSpPr>
          <p:cNvPr id="4" name="TextBox 3">
            <a:extLst>
              <a:ext uri="{FF2B5EF4-FFF2-40B4-BE49-F238E27FC236}">
                <a16:creationId xmlns:a16="http://schemas.microsoft.com/office/drawing/2014/main" id="{B3FCF383-7E64-894F-8B84-EC4F2521D0C1}"/>
              </a:ext>
            </a:extLst>
          </p:cNvPr>
          <p:cNvSpPr txBox="1"/>
          <p:nvPr/>
        </p:nvSpPr>
        <p:spPr>
          <a:xfrm>
            <a:off x="2128345" y="28850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76172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0885-75C3-43E6-A48A-D718F0DEB995}"/>
              </a:ext>
            </a:extLst>
          </p:cNvPr>
          <p:cNvSpPr>
            <a:spLocks noGrp="1"/>
          </p:cNvSpPr>
          <p:nvPr>
            <p:ph type="title"/>
          </p:nvPr>
        </p:nvSpPr>
        <p:spPr/>
        <p:txBody>
          <a:bodyPr/>
          <a:lstStyle/>
          <a:p>
            <a:r>
              <a:rPr lang="en-GB" dirty="0"/>
              <a:t>R</a:t>
            </a:r>
          </a:p>
        </p:txBody>
      </p:sp>
      <p:sp>
        <p:nvSpPr>
          <p:cNvPr id="6" name="Content Placeholder 5">
            <a:extLst>
              <a:ext uri="{FF2B5EF4-FFF2-40B4-BE49-F238E27FC236}">
                <a16:creationId xmlns:a16="http://schemas.microsoft.com/office/drawing/2014/main" id="{7AD989B3-CD5D-4A9B-8A6C-0E37B754A838}"/>
              </a:ext>
            </a:extLst>
          </p:cNvPr>
          <p:cNvSpPr>
            <a:spLocks noGrp="1"/>
          </p:cNvSpPr>
          <p:nvPr>
            <p:ph sz="half" idx="1"/>
          </p:nvPr>
        </p:nvSpPr>
        <p:spPr/>
        <p:txBody>
          <a:bodyPr/>
          <a:lstStyle/>
          <a:p>
            <a:endParaRPr lang="en-GB" dirty="0"/>
          </a:p>
        </p:txBody>
      </p:sp>
      <p:sp>
        <p:nvSpPr>
          <p:cNvPr id="7" name="Content Placeholder 6">
            <a:extLst>
              <a:ext uri="{FF2B5EF4-FFF2-40B4-BE49-F238E27FC236}">
                <a16:creationId xmlns:a16="http://schemas.microsoft.com/office/drawing/2014/main" id="{38B95625-7FA9-42D8-9D29-D0EC50933594}"/>
              </a:ext>
            </a:extLst>
          </p:cNvPr>
          <p:cNvSpPr>
            <a:spLocks noGrp="1"/>
          </p:cNvSpPr>
          <p:nvPr>
            <p:ph sz="half" idx="2"/>
          </p:nvPr>
        </p:nvSpPr>
        <p:spPr/>
        <p:txBody>
          <a:bodyPr/>
          <a:lstStyle/>
          <a:p>
            <a:endParaRPr lang="en-GB" dirty="0"/>
          </a:p>
        </p:txBody>
      </p:sp>
      <p:sp>
        <p:nvSpPr>
          <p:cNvPr id="3" name="Content Placeholder 2">
            <a:extLst>
              <a:ext uri="{FF2B5EF4-FFF2-40B4-BE49-F238E27FC236}">
                <a16:creationId xmlns:a16="http://schemas.microsoft.com/office/drawing/2014/main" id="{B5FD1566-9ED9-45EA-8A8C-0080E4B496D5}"/>
              </a:ext>
            </a:extLst>
          </p:cNvPr>
          <p:cNvSpPr>
            <a:spLocks noGrp="1"/>
          </p:cNvSpPr>
          <p:nvPr>
            <p:ph sz="half" idx="13"/>
          </p:nvPr>
        </p:nvSpPr>
        <p:spPr/>
        <p:txBody>
          <a:bodyPr/>
          <a:lstStyle/>
          <a:p>
            <a:r>
              <a:rPr lang="en-GB" dirty="0"/>
              <a:t>Pros</a:t>
            </a:r>
          </a:p>
        </p:txBody>
      </p:sp>
      <p:sp>
        <p:nvSpPr>
          <p:cNvPr id="4" name="Content Placeholder 3">
            <a:extLst>
              <a:ext uri="{FF2B5EF4-FFF2-40B4-BE49-F238E27FC236}">
                <a16:creationId xmlns:a16="http://schemas.microsoft.com/office/drawing/2014/main" id="{A40387FA-D5B2-4542-BBE5-E0BFACD8D97A}"/>
              </a:ext>
            </a:extLst>
          </p:cNvPr>
          <p:cNvSpPr>
            <a:spLocks noGrp="1"/>
          </p:cNvSpPr>
          <p:nvPr>
            <p:ph sz="half" idx="14"/>
          </p:nvPr>
        </p:nvSpPr>
        <p:spPr/>
        <p:txBody>
          <a:bodyPr/>
          <a:lstStyle/>
          <a:p>
            <a:pPr marL="0" indent="0">
              <a:buNone/>
            </a:pPr>
            <a:r>
              <a:rPr lang="en-GB" dirty="0"/>
              <a:t>Cons</a:t>
            </a:r>
          </a:p>
        </p:txBody>
      </p:sp>
    </p:spTree>
    <p:extLst>
      <p:ext uri="{BB962C8B-B14F-4D97-AF65-F5344CB8AC3E}">
        <p14:creationId xmlns:p14="http://schemas.microsoft.com/office/powerpoint/2010/main" val="205766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5304FE-7AAD-4FDB-864A-8DD515D7D4C6}"/>
              </a:ext>
            </a:extLst>
          </p:cNvPr>
          <p:cNvSpPr>
            <a:spLocks noGrp="1"/>
          </p:cNvSpPr>
          <p:nvPr>
            <p:ph type="title"/>
          </p:nvPr>
        </p:nvSpPr>
        <p:spPr/>
        <p:txBody>
          <a:bodyPr/>
          <a:lstStyle/>
          <a:p>
            <a:r>
              <a:rPr lang="en-GB" dirty="0"/>
              <a:t>WHY </a:t>
            </a:r>
            <a:r>
              <a:rPr lang="en-GB" dirty="0" err="1"/>
              <a:t>flexdashboard</a:t>
            </a:r>
            <a:r>
              <a:rPr lang="en-GB" dirty="0"/>
              <a:t>?</a:t>
            </a:r>
          </a:p>
        </p:txBody>
      </p:sp>
      <p:sp>
        <p:nvSpPr>
          <p:cNvPr id="7" name="Content Placeholder 6">
            <a:extLst>
              <a:ext uri="{FF2B5EF4-FFF2-40B4-BE49-F238E27FC236}">
                <a16:creationId xmlns:a16="http://schemas.microsoft.com/office/drawing/2014/main" id="{F78C0664-09BE-43F8-821D-4761E6A9C1B2}"/>
              </a:ext>
            </a:extLst>
          </p:cNvPr>
          <p:cNvSpPr>
            <a:spLocks noGrp="1"/>
          </p:cNvSpPr>
          <p:nvPr>
            <p:ph idx="1"/>
          </p:nvPr>
        </p:nvSpPr>
        <p:spPr/>
        <p:txBody>
          <a:bodyPr/>
          <a:lstStyle/>
          <a:p>
            <a:r>
              <a:rPr lang="en-GB" dirty="0"/>
              <a:t>Being honest, been using Markdown and was trying different options and thought give it a go</a:t>
            </a:r>
          </a:p>
          <a:p>
            <a:r>
              <a:rPr lang="en-GB" dirty="0"/>
              <a:t>Could I replicate my Tableau dashboard in R</a:t>
            </a:r>
          </a:p>
          <a:p>
            <a:pPr marL="0" indent="0">
              <a:buNone/>
            </a:pPr>
            <a:endParaRPr lang="en-GB" dirty="0"/>
          </a:p>
        </p:txBody>
      </p:sp>
    </p:spTree>
    <p:extLst>
      <p:ext uri="{BB962C8B-B14F-4D97-AF65-F5344CB8AC3E}">
        <p14:creationId xmlns:p14="http://schemas.microsoft.com/office/powerpoint/2010/main" val="3827699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B75C4D-8E84-466C-9EA0-8852319435EB}"/>
              </a:ext>
            </a:extLst>
          </p:cNvPr>
          <p:cNvSpPr>
            <a:spLocks noGrp="1"/>
          </p:cNvSpPr>
          <p:nvPr>
            <p:ph type="title"/>
          </p:nvPr>
        </p:nvSpPr>
        <p:spPr/>
        <p:txBody>
          <a:bodyPr/>
          <a:lstStyle/>
          <a:p>
            <a:r>
              <a:rPr lang="en-GB" dirty="0" err="1">
                <a:hlinkClick r:id="rId2"/>
              </a:rPr>
              <a:t>FLexdashboard</a:t>
            </a:r>
            <a:endParaRPr lang="en-GB" dirty="0"/>
          </a:p>
        </p:txBody>
      </p:sp>
      <p:sp>
        <p:nvSpPr>
          <p:cNvPr id="8" name="Content Placeholder 7">
            <a:extLst>
              <a:ext uri="{FF2B5EF4-FFF2-40B4-BE49-F238E27FC236}">
                <a16:creationId xmlns:a16="http://schemas.microsoft.com/office/drawing/2014/main" id="{372FB757-4F36-400E-A7C7-386010C2A2BC}"/>
              </a:ext>
            </a:extLst>
          </p:cNvPr>
          <p:cNvSpPr>
            <a:spLocks noGrp="1"/>
          </p:cNvSpPr>
          <p:nvPr>
            <p:ph idx="1"/>
          </p:nvPr>
        </p:nvSpPr>
        <p:spPr>
          <a:xfrm>
            <a:off x="581192" y="1296537"/>
            <a:ext cx="11029615" cy="4678813"/>
          </a:xfrm>
        </p:spPr>
        <p:txBody>
          <a:bodyPr>
            <a:normAutofit/>
          </a:bodyPr>
          <a:lstStyle/>
          <a:p>
            <a:r>
              <a:rPr lang="en-GB" b="0" i="0" dirty="0">
                <a:solidFill>
                  <a:srgbClr val="333333"/>
                </a:solidFill>
                <a:effectLst/>
                <a:latin typeface="Source Sans Pro" panose="020B0503030403020204" pitchFamily="34" charset="0"/>
              </a:rPr>
              <a:t>Uses </a:t>
            </a:r>
            <a:r>
              <a:rPr lang="en-GB" b="0" i="0" u="none" strike="noStrike" dirty="0">
                <a:solidFill>
                  <a:srgbClr val="2780E3"/>
                </a:solidFill>
                <a:effectLst/>
                <a:latin typeface="Source Sans Pro" panose="020B0503030403020204" pitchFamily="34" charset="0"/>
                <a:hlinkClick r:id="rId3"/>
              </a:rPr>
              <a:t>R Markdown</a:t>
            </a:r>
            <a:r>
              <a:rPr lang="en-GB" b="0" i="0" dirty="0">
                <a:solidFill>
                  <a:srgbClr val="333333"/>
                </a:solidFill>
                <a:effectLst/>
                <a:latin typeface="Source Sans Pro" panose="020B0503030403020204" pitchFamily="34" charset="0"/>
              </a:rPr>
              <a:t> to publish a group of related data visualisations as a dashboard </a:t>
            </a:r>
          </a:p>
          <a:p>
            <a:r>
              <a:rPr lang="en-GB" b="0" i="0" dirty="0">
                <a:solidFill>
                  <a:srgbClr val="333333"/>
                </a:solidFill>
                <a:effectLst/>
                <a:latin typeface="Source Sans Pro" panose="020B0503030403020204" pitchFamily="34" charset="0"/>
              </a:rPr>
              <a:t>A </a:t>
            </a:r>
            <a:r>
              <a:rPr lang="en-GB" b="0" i="0" dirty="0" err="1">
                <a:solidFill>
                  <a:srgbClr val="333333"/>
                </a:solidFill>
                <a:effectLst/>
                <a:latin typeface="Source Sans Pro" panose="020B0503030403020204" pitchFamily="34" charset="0"/>
              </a:rPr>
              <a:t>flexdashboard</a:t>
            </a:r>
            <a:r>
              <a:rPr lang="en-GB" b="0" i="0" dirty="0">
                <a:solidFill>
                  <a:srgbClr val="333333"/>
                </a:solidFill>
                <a:effectLst/>
                <a:latin typeface="Source Sans Pro" panose="020B0503030403020204" pitchFamily="34" charset="0"/>
              </a:rPr>
              <a:t> can either be static (a standard web page) or dynamic (a </a:t>
            </a:r>
            <a:r>
              <a:rPr lang="en-GB" b="0" i="0" u="none" strike="noStrike" dirty="0">
                <a:solidFill>
                  <a:srgbClr val="2780E3"/>
                </a:solidFill>
                <a:effectLst/>
                <a:latin typeface="Source Sans Pro" panose="020B0503030403020204" pitchFamily="34" charset="0"/>
                <a:hlinkClick r:id="rId4"/>
              </a:rPr>
              <a:t>Shiny</a:t>
            </a:r>
            <a:r>
              <a:rPr lang="en-GB" b="0" i="0" dirty="0">
                <a:solidFill>
                  <a:srgbClr val="333333"/>
                </a:solidFill>
                <a:effectLst/>
                <a:latin typeface="Source Sans Pro" panose="020B0503030403020204" pitchFamily="34" charset="0"/>
              </a:rPr>
              <a:t> interactive document). A wide variety of components can be included in </a:t>
            </a:r>
            <a:r>
              <a:rPr lang="en-GB" b="0" i="0" dirty="0" err="1">
                <a:solidFill>
                  <a:srgbClr val="333333"/>
                </a:solidFill>
                <a:effectLst/>
                <a:latin typeface="Source Sans Pro" panose="020B0503030403020204" pitchFamily="34" charset="0"/>
              </a:rPr>
              <a:t>flexdashboard</a:t>
            </a:r>
            <a:r>
              <a:rPr lang="en-GB" b="0" i="0" dirty="0">
                <a:solidFill>
                  <a:srgbClr val="333333"/>
                </a:solidFill>
                <a:effectLst/>
                <a:latin typeface="Source Sans Pro" panose="020B0503030403020204" pitchFamily="34" charset="0"/>
              </a:rPr>
              <a:t> layouts, including:</a:t>
            </a:r>
          </a:p>
          <a:p>
            <a:pPr lvl="1"/>
            <a:r>
              <a:rPr lang="en-GB" sz="1800" b="0" i="0" dirty="0">
                <a:solidFill>
                  <a:srgbClr val="333333"/>
                </a:solidFill>
                <a:effectLst/>
                <a:latin typeface="Source Sans Pro" panose="020B0503030403020204" pitchFamily="34" charset="0"/>
              </a:rPr>
              <a:t>Interactive JavaScript data visualizations based on </a:t>
            </a:r>
            <a:r>
              <a:rPr lang="en-GB" sz="1800" b="0" i="0" u="none" strike="noStrike" dirty="0" err="1">
                <a:solidFill>
                  <a:srgbClr val="2780E3"/>
                </a:solidFill>
                <a:effectLst/>
                <a:latin typeface="Source Sans Pro" panose="020B0503030403020204" pitchFamily="34" charset="0"/>
                <a:hlinkClick r:id="rId5"/>
              </a:rPr>
              <a:t>htmlwidgets</a:t>
            </a:r>
            <a:r>
              <a:rPr lang="en-GB" sz="1800" b="0" i="0" dirty="0">
                <a:solidFill>
                  <a:srgbClr val="333333"/>
                </a:solidFill>
                <a:effectLst/>
                <a:latin typeface="Source Sans Pro" panose="020B0503030403020204" pitchFamily="34" charset="0"/>
              </a:rPr>
              <a:t>.</a:t>
            </a:r>
          </a:p>
          <a:p>
            <a:pPr lvl="1"/>
            <a:r>
              <a:rPr lang="en-GB" sz="1800" b="0" i="0" dirty="0">
                <a:solidFill>
                  <a:srgbClr val="333333"/>
                </a:solidFill>
                <a:effectLst/>
                <a:latin typeface="Source Sans Pro" panose="020B0503030403020204" pitchFamily="34" charset="0"/>
              </a:rPr>
              <a:t>R graphical output including base, lattice, and grid graphics.</a:t>
            </a:r>
          </a:p>
          <a:p>
            <a:pPr lvl="1"/>
            <a:r>
              <a:rPr lang="en-GB" sz="1800" b="0" i="0" dirty="0">
                <a:solidFill>
                  <a:srgbClr val="333333"/>
                </a:solidFill>
                <a:effectLst/>
                <a:latin typeface="Source Sans Pro" panose="020B0503030403020204" pitchFamily="34" charset="0"/>
              </a:rPr>
              <a:t>Tabular data (with optional sorting, filtering, and paging).</a:t>
            </a:r>
          </a:p>
          <a:p>
            <a:pPr lvl="1"/>
            <a:r>
              <a:rPr lang="en-GB" sz="1800" b="0" i="0" dirty="0">
                <a:solidFill>
                  <a:srgbClr val="333333"/>
                </a:solidFill>
                <a:effectLst/>
                <a:latin typeface="Source Sans Pro" panose="020B0503030403020204" pitchFamily="34" charset="0"/>
              </a:rPr>
              <a:t>Value boxes for highlighting important summary data.</a:t>
            </a:r>
          </a:p>
          <a:p>
            <a:pPr lvl="1"/>
            <a:r>
              <a:rPr lang="en-GB" sz="1800" b="0" i="0" dirty="0">
                <a:solidFill>
                  <a:srgbClr val="333333"/>
                </a:solidFill>
                <a:effectLst/>
                <a:latin typeface="Source Sans Pro" panose="020B0503030403020204" pitchFamily="34" charset="0"/>
              </a:rPr>
              <a:t>Gauges for displaying values on a meter within a specified range.</a:t>
            </a:r>
          </a:p>
          <a:p>
            <a:pPr lvl="1"/>
            <a:r>
              <a:rPr lang="en-GB" sz="1800" b="0" i="0" dirty="0">
                <a:solidFill>
                  <a:srgbClr val="333333"/>
                </a:solidFill>
                <a:effectLst/>
                <a:latin typeface="Source Sans Pro" panose="020B0503030403020204" pitchFamily="34" charset="0"/>
              </a:rPr>
              <a:t>Text annotations of various kinds.</a:t>
            </a:r>
          </a:p>
          <a:p>
            <a:endParaRPr lang="en-GB" dirty="0"/>
          </a:p>
        </p:txBody>
      </p:sp>
      <p:pic>
        <p:nvPicPr>
          <p:cNvPr id="2" name="Picture 1">
            <a:extLst>
              <a:ext uri="{FF2B5EF4-FFF2-40B4-BE49-F238E27FC236}">
                <a16:creationId xmlns:a16="http://schemas.microsoft.com/office/drawing/2014/main" id="{BC839EC6-A09A-43B1-9532-7DEDC2D05D18}"/>
              </a:ext>
            </a:extLst>
          </p:cNvPr>
          <p:cNvPicPr>
            <a:picLocks noChangeAspect="1"/>
          </p:cNvPicPr>
          <p:nvPr/>
        </p:nvPicPr>
        <p:blipFill>
          <a:blip r:embed="rId6"/>
          <a:stretch>
            <a:fillRect/>
          </a:stretch>
        </p:blipFill>
        <p:spPr>
          <a:xfrm>
            <a:off x="7562094" y="2769325"/>
            <a:ext cx="4514951" cy="3618411"/>
          </a:xfrm>
          <a:prstGeom prst="rect">
            <a:avLst/>
          </a:prstGeom>
        </p:spPr>
      </p:pic>
    </p:spTree>
    <p:extLst>
      <p:ext uri="{BB962C8B-B14F-4D97-AF65-F5344CB8AC3E}">
        <p14:creationId xmlns:p14="http://schemas.microsoft.com/office/powerpoint/2010/main" val="645041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7E846-93B9-4D45-92E6-B839F6EC6EFC}"/>
              </a:ext>
            </a:extLst>
          </p:cNvPr>
          <p:cNvSpPr>
            <a:spLocks noGrp="1"/>
          </p:cNvSpPr>
          <p:nvPr>
            <p:ph type="title"/>
          </p:nvPr>
        </p:nvSpPr>
        <p:spPr/>
        <p:txBody>
          <a:bodyPr/>
          <a:lstStyle/>
          <a:p>
            <a:r>
              <a:rPr lang="en-GB" dirty="0"/>
              <a:t>Building the dashboard</a:t>
            </a:r>
          </a:p>
        </p:txBody>
      </p:sp>
      <p:sp>
        <p:nvSpPr>
          <p:cNvPr id="5" name="Text Placeholder 4">
            <a:extLst>
              <a:ext uri="{FF2B5EF4-FFF2-40B4-BE49-F238E27FC236}">
                <a16:creationId xmlns:a16="http://schemas.microsoft.com/office/drawing/2014/main" id="{2F50D0DD-3A13-456C-B351-4F97A91ABC8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40821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F3AE-B53C-4FA4-A9F4-9C81C1C31268}"/>
              </a:ext>
            </a:extLst>
          </p:cNvPr>
          <p:cNvSpPr>
            <a:spLocks noGrp="1"/>
          </p:cNvSpPr>
          <p:nvPr>
            <p:ph type="title"/>
          </p:nvPr>
        </p:nvSpPr>
        <p:spPr/>
        <p:txBody>
          <a:bodyPr/>
          <a:lstStyle/>
          <a:p>
            <a:r>
              <a:rPr lang="en-GB" dirty="0"/>
              <a:t>6 step plan - Creating a dashboard</a:t>
            </a:r>
          </a:p>
        </p:txBody>
      </p:sp>
      <p:sp>
        <p:nvSpPr>
          <p:cNvPr id="9" name="Content Placeholder 8">
            <a:extLst>
              <a:ext uri="{FF2B5EF4-FFF2-40B4-BE49-F238E27FC236}">
                <a16:creationId xmlns:a16="http://schemas.microsoft.com/office/drawing/2014/main" id="{005250C2-EA15-44D0-8306-7899EB3A397D}"/>
              </a:ext>
            </a:extLst>
          </p:cNvPr>
          <p:cNvSpPr>
            <a:spLocks noGrp="1"/>
          </p:cNvSpPr>
          <p:nvPr>
            <p:ph idx="1"/>
          </p:nvPr>
        </p:nvSpPr>
        <p:spPr/>
        <p:txBody>
          <a:bodyPr/>
          <a:lstStyle/>
          <a:p>
            <a:pPr marL="457200" indent="-457200">
              <a:buFont typeface="+mj-lt"/>
              <a:buAutoNum type="arabicPeriod"/>
            </a:pPr>
            <a:r>
              <a:rPr lang="en-GB" dirty="0"/>
              <a:t>Determine purpose and audience</a:t>
            </a:r>
          </a:p>
          <a:p>
            <a:pPr marL="457200" indent="-457200">
              <a:buFont typeface="+mj-lt"/>
              <a:buAutoNum type="arabicPeriod"/>
            </a:pPr>
            <a:r>
              <a:rPr lang="en-GB" dirty="0"/>
              <a:t>Plan the dashboard using design best practices</a:t>
            </a:r>
          </a:p>
          <a:p>
            <a:pPr marL="457200" indent="-457200">
              <a:buFont typeface="+mj-lt"/>
              <a:buAutoNum type="arabicPeriod"/>
            </a:pPr>
            <a:r>
              <a:rPr lang="en-GB" dirty="0"/>
              <a:t>Build</a:t>
            </a:r>
          </a:p>
          <a:p>
            <a:pPr marL="457200" indent="-457200">
              <a:buFont typeface="+mj-lt"/>
              <a:buAutoNum type="arabicPeriod"/>
            </a:pPr>
            <a:r>
              <a:rPr lang="en-GB" dirty="0"/>
              <a:t>Test it</a:t>
            </a:r>
          </a:p>
          <a:p>
            <a:pPr marL="457200" indent="-457200">
              <a:buFont typeface="+mj-lt"/>
              <a:buAutoNum type="arabicPeriod"/>
            </a:pPr>
            <a:r>
              <a:rPr lang="en-GB" dirty="0"/>
              <a:t>Deploy</a:t>
            </a:r>
          </a:p>
          <a:p>
            <a:pPr marL="457200" indent="-457200">
              <a:buFont typeface="+mj-lt"/>
              <a:buAutoNum type="arabicPeriod"/>
            </a:pPr>
            <a:r>
              <a:rPr lang="en-GB" dirty="0"/>
              <a:t>Maintain and iterate</a:t>
            </a:r>
          </a:p>
        </p:txBody>
      </p:sp>
    </p:spTree>
    <p:extLst>
      <p:ext uri="{BB962C8B-B14F-4D97-AF65-F5344CB8AC3E}">
        <p14:creationId xmlns:p14="http://schemas.microsoft.com/office/powerpoint/2010/main" val="1284641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04423-FEDD-44CA-80B3-A6B1931FA169}"/>
              </a:ext>
            </a:extLst>
          </p:cNvPr>
          <p:cNvSpPr>
            <a:spLocks noGrp="1"/>
          </p:cNvSpPr>
          <p:nvPr>
            <p:ph type="title"/>
          </p:nvPr>
        </p:nvSpPr>
        <p:spPr/>
        <p:txBody>
          <a:bodyPr/>
          <a:lstStyle/>
          <a:p>
            <a:r>
              <a:rPr lang="en-GB" dirty="0"/>
              <a:t>1 - Purpose and audience</a:t>
            </a:r>
          </a:p>
        </p:txBody>
      </p:sp>
      <p:sp>
        <p:nvSpPr>
          <p:cNvPr id="3" name="Content Placeholder 2">
            <a:extLst>
              <a:ext uri="{FF2B5EF4-FFF2-40B4-BE49-F238E27FC236}">
                <a16:creationId xmlns:a16="http://schemas.microsoft.com/office/drawing/2014/main" id="{4D4774C5-AC35-4703-B30D-1FF8F17E596C}"/>
              </a:ext>
            </a:extLst>
          </p:cNvPr>
          <p:cNvSpPr>
            <a:spLocks noGrp="1"/>
          </p:cNvSpPr>
          <p:nvPr>
            <p:ph idx="1"/>
          </p:nvPr>
        </p:nvSpPr>
        <p:spPr/>
        <p:txBody>
          <a:bodyPr>
            <a:normAutofit fontScale="92500"/>
          </a:bodyPr>
          <a:lstStyle/>
          <a:p>
            <a:r>
              <a:rPr lang="en-GB" dirty="0"/>
              <a:t>Purpose</a:t>
            </a:r>
          </a:p>
          <a:p>
            <a:pPr lvl="1"/>
            <a:r>
              <a:rPr lang="en-GB" dirty="0"/>
              <a:t>High level view of available data focusing on key measures related to SHMI</a:t>
            </a:r>
          </a:p>
          <a:p>
            <a:pPr lvl="1"/>
            <a:r>
              <a:rPr lang="en-GB" dirty="0"/>
              <a:t>Not looking for lots of interactivity as this is an </a:t>
            </a:r>
            <a:r>
              <a:rPr lang="en-GB" b="1" dirty="0"/>
              <a:t>explanatory</a:t>
            </a:r>
            <a:r>
              <a:rPr lang="en-GB" dirty="0"/>
              <a:t> not </a:t>
            </a:r>
            <a:r>
              <a:rPr lang="en-GB" b="1" dirty="0"/>
              <a:t>exploratory</a:t>
            </a:r>
            <a:r>
              <a:rPr lang="en-GB" dirty="0"/>
              <a:t> dashboard</a:t>
            </a:r>
          </a:p>
          <a:p>
            <a:r>
              <a:rPr lang="en-GB" dirty="0"/>
              <a:t>Who is my user? </a:t>
            </a:r>
          </a:p>
          <a:p>
            <a:pPr lvl="1"/>
            <a:r>
              <a:rPr lang="en-GB" dirty="0"/>
              <a:t>Aimed at mortality leads: Board members, Medical Directors or their Deputies, some understanding of the measures, wants quick summary, see what has changed, who need guided explanation</a:t>
            </a:r>
          </a:p>
          <a:p>
            <a:pPr lvl="1"/>
            <a:r>
              <a:rPr lang="en-GB" dirty="0"/>
              <a:t>Picture on a page</a:t>
            </a:r>
          </a:p>
          <a:p>
            <a:pPr lvl="1"/>
            <a:r>
              <a:rPr lang="en-GB" dirty="0"/>
              <a:t>Only one trust per dashboard</a:t>
            </a:r>
          </a:p>
          <a:p>
            <a:pPr lvl="1"/>
            <a:r>
              <a:rPr lang="en-GB" dirty="0"/>
              <a:t>Not for analysts or clinicians who need to explore why their service is different</a:t>
            </a:r>
          </a:p>
          <a:p>
            <a:pPr lvl="1"/>
            <a:r>
              <a:rPr lang="en-GB" dirty="0"/>
              <a:t>Another </a:t>
            </a:r>
            <a:r>
              <a:rPr lang="en-GB" dirty="0" err="1"/>
              <a:t>flexdashboard</a:t>
            </a:r>
            <a:r>
              <a:rPr lang="en-GB" dirty="0"/>
              <a:t> for clinical leads that is more granular</a:t>
            </a:r>
          </a:p>
        </p:txBody>
      </p:sp>
    </p:spTree>
    <p:extLst>
      <p:ext uri="{BB962C8B-B14F-4D97-AF65-F5344CB8AC3E}">
        <p14:creationId xmlns:p14="http://schemas.microsoft.com/office/powerpoint/2010/main" val="46023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213D-BCA1-4F01-925C-BAE906BB65DA}"/>
              </a:ext>
            </a:extLst>
          </p:cNvPr>
          <p:cNvSpPr>
            <a:spLocks noGrp="1"/>
          </p:cNvSpPr>
          <p:nvPr>
            <p:ph type="title"/>
          </p:nvPr>
        </p:nvSpPr>
        <p:spPr/>
        <p:txBody>
          <a:bodyPr/>
          <a:lstStyle/>
          <a:p>
            <a:r>
              <a:rPr lang="en-GB" dirty="0"/>
              <a:t>2 - Planning the dashboard</a:t>
            </a:r>
          </a:p>
        </p:txBody>
      </p:sp>
      <p:sp>
        <p:nvSpPr>
          <p:cNvPr id="3" name="Content Placeholder 2">
            <a:extLst>
              <a:ext uri="{FF2B5EF4-FFF2-40B4-BE49-F238E27FC236}">
                <a16:creationId xmlns:a16="http://schemas.microsoft.com/office/drawing/2014/main" id="{5094C9B5-9D56-487A-84A6-A81FE64A67B6}"/>
              </a:ext>
            </a:extLst>
          </p:cNvPr>
          <p:cNvSpPr>
            <a:spLocks noGrp="1"/>
          </p:cNvSpPr>
          <p:nvPr>
            <p:ph idx="1"/>
          </p:nvPr>
        </p:nvSpPr>
        <p:spPr/>
        <p:txBody>
          <a:bodyPr/>
          <a:lstStyle/>
          <a:p>
            <a:r>
              <a:rPr lang="en-GB" dirty="0"/>
              <a:t>Content</a:t>
            </a:r>
          </a:p>
          <a:p>
            <a:pPr lvl="1"/>
            <a:r>
              <a:rPr lang="en-GB" dirty="0"/>
              <a:t>NHS Digital data files for </a:t>
            </a:r>
            <a:r>
              <a:rPr lang="en-GB" dirty="0">
                <a:hlinkClick r:id="rId2"/>
              </a:rPr>
              <a:t>SHMI</a:t>
            </a:r>
            <a:endParaRPr lang="en-GB" dirty="0"/>
          </a:p>
          <a:p>
            <a:pPr lvl="1"/>
            <a:r>
              <a:rPr lang="en-GB" dirty="0"/>
              <a:t>Defined measures</a:t>
            </a:r>
          </a:p>
          <a:p>
            <a:r>
              <a:rPr lang="en-GB" dirty="0"/>
              <a:t>Monthly updates</a:t>
            </a:r>
          </a:p>
          <a:p>
            <a:pPr lvl="1"/>
            <a:endParaRPr lang="en-GB" dirty="0"/>
          </a:p>
        </p:txBody>
      </p:sp>
    </p:spTree>
    <p:extLst>
      <p:ext uri="{BB962C8B-B14F-4D97-AF65-F5344CB8AC3E}">
        <p14:creationId xmlns:p14="http://schemas.microsoft.com/office/powerpoint/2010/main" val="1423776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D667-B1E5-4A27-8725-BB77730851AC}"/>
              </a:ext>
            </a:extLst>
          </p:cNvPr>
          <p:cNvSpPr>
            <a:spLocks noGrp="1"/>
          </p:cNvSpPr>
          <p:nvPr>
            <p:ph type="title"/>
          </p:nvPr>
        </p:nvSpPr>
        <p:spPr/>
        <p:txBody>
          <a:bodyPr/>
          <a:lstStyle/>
          <a:p>
            <a:r>
              <a:rPr lang="en-GB" dirty="0"/>
              <a:t>Design - F shape layout</a:t>
            </a:r>
          </a:p>
        </p:txBody>
      </p:sp>
      <p:sp>
        <p:nvSpPr>
          <p:cNvPr id="3" name="Content Placeholder 2">
            <a:extLst>
              <a:ext uri="{FF2B5EF4-FFF2-40B4-BE49-F238E27FC236}">
                <a16:creationId xmlns:a16="http://schemas.microsoft.com/office/drawing/2014/main" id="{93F0B3C1-47CE-4474-8148-46208FDCBEAC}"/>
              </a:ext>
            </a:extLst>
          </p:cNvPr>
          <p:cNvSpPr>
            <a:spLocks noGrp="1"/>
          </p:cNvSpPr>
          <p:nvPr>
            <p:ph idx="1"/>
          </p:nvPr>
        </p:nvSpPr>
        <p:spPr>
          <a:xfrm>
            <a:off x="581192" y="1584960"/>
            <a:ext cx="6897781" cy="3774061"/>
          </a:xfrm>
        </p:spPr>
        <p:txBody>
          <a:bodyPr>
            <a:normAutofit fontScale="85000" lnSpcReduction="20000"/>
          </a:bodyPr>
          <a:lstStyle/>
          <a:p>
            <a:r>
              <a:rPr lang="en-GB" dirty="0"/>
              <a:t>One of the biggest things to keep in mind while laying out your dashboard is how we as humans generally view dashboards (or at least those who read left to right) </a:t>
            </a:r>
          </a:p>
          <a:p>
            <a:r>
              <a:rPr lang="en-GB" dirty="0"/>
              <a:t>Most of the time we will view the top left first then work across horizontally before going back to left hand side of the page but a bit lower</a:t>
            </a:r>
          </a:p>
          <a:p>
            <a:r>
              <a:rPr lang="en-GB" dirty="0"/>
              <a:t>After scrolling to the right we stop at the middle and go back to left side</a:t>
            </a:r>
          </a:p>
          <a:p>
            <a:r>
              <a:rPr lang="en-GB" dirty="0"/>
              <a:t>We track in a </a:t>
            </a:r>
            <a:r>
              <a:rPr lang="en-GB" b="1" dirty="0"/>
              <a:t>F</a:t>
            </a:r>
            <a:r>
              <a:rPr lang="en-GB" dirty="0"/>
              <a:t> shaped fashion</a:t>
            </a:r>
          </a:p>
          <a:p>
            <a:r>
              <a:rPr lang="en-GB" dirty="0"/>
              <a:t>So most important goes in top left and least important in bottom right</a:t>
            </a:r>
          </a:p>
        </p:txBody>
      </p:sp>
      <p:pic>
        <p:nvPicPr>
          <p:cNvPr id="4" name="Picture 3">
            <a:extLst>
              <a:ext uri="{FF2B5EF4-FFF2-40B4-BE49-F238E27FC236}">
                <a16:creationId xmlns:a16="http://schemas.microsoft.com/office/drawing/2014/main" id="{20A0CC51-8F8F-465D-877E-6C6EB7553F3D}"/>
              </a:ext>
            </a:extLst>
          </p:cNvPr>
          <p:cNvPicPr>
            <a:picLocks noChangeAspect="1"/>
          </p:cNvPicPr>
          <p:nvPr/>
        </p:nvPicPr>
        <p:blipFill>
          <a:blip r:embed="rId2"/>
          <a:stretch>
            <a:fillRect/>
          </a:stretch>
        </p:blipFill>
        <p:spPr>
          <a:xfrm>
            <a:off x="7633648" y="1423694"/>
            <a:ext cx="4217940" cy="2695421"/>
          </a:xfrm>
          <a:prstGeom prst="rect">
            <a:avLst/>
          </a:prstGeom>
        </p:spPr>
      </p:pic>
      <p:sp>
        <p:nvSpPr>
          <p:cNvPr id="6" name="TextBox 5">
            <a:extLst>
              <a:ext uri="{FF2B5EF4-FFF2-40B4-BE49-F238E27FC236}">
                <a16:creationId xmlns:a16="http://schemas.microsoft.com/office/drawing/2014/main" id="{B2EB88B9-A95A-4A22-A51E-954AD0C9EDA1}"/>
              </a:ext>
            </a:extLst>
          </p:cNvPr>
          <p:cNvSpPr txBox="1"/>
          <p:nvPr/>
        </p:nvSpPr>
        <p:spPr>
          <a:xfrm>
            <a:off x="7633648" y="4180882"/>
            <a:ext cx="4458269" cy="430887"/>
          </a:xfrm>
          <a:prstGeom prst="rect">
            <a:avLst/>
          </a:prstGeom>
          <a:noFill/>
        </p:spPr>
        <p:txBody>
          <a:bodyPr wrap="square">
            <a:spAutoFit/>
          </a:bodyPr>
          <a:lstStyle/>
          <a:p>
            <a:r>
              <a:rPr lang="en-GB" sz="1100" dirty="0"/>
              <a:t>Image Source: Stephen Few, With Dashboards Formatting &amp; Layout Definitely Matter</a:t>
            </a:r>
          </a:p>
        </p:txBody>
      </p:sp>
    </p:spTree>
    <p:extLst>
      <p:ext uri="{BB962C8B-B14F-4D97-AF65-F5344CB8AC3E}">
        <p14:creationId xmlns:p14="http://schemas.microsoft.com/office/powerpoint/2010/main" val="3749692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CFF25-4AFE-4084-B157-772241A351BF}"/>
              </a:ext>
            </a:extLst>
          </p:cNvPr>
          <p:cNvSpPr>
            <a:spLocks noGrp="1"/>
          </p:cNvSpPr>
          <p:nvPr>
            <p:ph type="title"/>
          </p:nvPr>
        </p:nvSpPr>
        <p:spPr/>
        <p:txBody>
          <a:bodyPr/>
          <a:lstStyle/>
          <a:p>
            <a:r>
              <a:rPr lang="en-GB" dirty="0"/>
              <a:t>Design – Orientation and size</a:t>
            </a:r>
          </a:p>
        </p:txBody>
      </p:sp>
      <p:sp>
        <p:nvSpPr>
          <p:cNvPr id="7" name="Content Placeholder 6">
            <a:extLst>
              <a:ext uri="{FF2B5EF4-FFF2-40B4-BE49-F238E27FC236}">
                <a16:creationId xmlns:a16="http://schemas.microsoft.com/office/drawing/2014/main" id="{C62E9D30-A8B3-4F32-99DD-298D7886B8A5}"/>
              </a:ext>
            </a:extLst>
          </p:cNvPr>
          <p:cNvSpPr>
            <a:spLocks noGrp="1"/>
          </p:cNvSpPr>
          <p:nvPr>
            <p:ph idx="1"/>
          </p:nvPr>
        </p:nvSpPr>
        <p:spPr>
          <a:xfrm>
            <a:off x="424096" y="1354990"/>
            <a:ext cx="5971624" cy="5150313"/>
          </a:xfrm>
        </p:spPr>
        <p:txBody>
          <a:bodyPr>
            <a:normAutofit fontScale="25000" lnSpcReduction="20000"/>
          </a:bodyPr>
          <a:lstStyle/>
          <a:p>
            <a:r>
              <a:rPr lang="en-GB" sz="5600" dirty="0"/>
              <a:t>Vertical or horizontal </a:t>
            </a:r>
          </a:p>
          <a:p>
            <a:r>
              <a:rPr lang="en-GB" sz="5600" dirty="0"/>
              <a:t>Paper or digital first</a:t>
            </a:r>
          </a:p>
          <a:p>
            <a:pPr lvl="1"/>
            <a:r>
              <a:rPr lang="en-GB" sz="5600" dirty="0"/>
              <a:t>Most popular is rectangular landscape view (digital focus)</a:t>
            </a:r>
          </a:p>
          <a:p>
            <a:pPr lvl="1"/>
            <a:r>
              <a:rPr lang="en-GB" sz="5600" dirty="0"/>
              <a:t>Vertical (portrait) is popular in Tableau as it mirrors the idea of a newspaper/report</a:t>
            </a:r>
          </a:p>
          <a:p>
            <a:pPr lvl="1"/>
            <a:r>
              <a:rPr lang="en-GB" sz="5600" dirty="0"/>
              <a:t>Vertical aligns to board reporting without having to turn it 90 degrees</a:t>
            </a:r>
          </a:p>
          <a:p>
            <a:pPr fontAlgn="base"/>
            <a:r>
              <a:rPr lang="en-GB" sz="5600" dirty="0"/>
              <a:t>Common browsers are (width * height):</a:t>
            </a:r>
          </a:p>
          <a:p>
            <a:pPr lvl="1" fontAlgn="base"/>
            <a:r>
              <a:rPr lang="en-GB" sz="4400" dirty="0"/>
              <a:t>1920×1080 – 20.62%</a:t>
            </a:r>
          </a:p>
          <a:p>
            <a:pPr lvl="1" fontAlgn="base"/>
            <a:r>
              <a:rPr lang="en-GB" sz="4400" dirty="0"/>
              <a:t>1366×768 – 17.32%</a:t>
            </a:r>
          </a:p>
          <a:p>
            <a:pPr lvl="1" fontAlgn="base"/>
            <a:r>
              <a:rPr lang="en-GB" sz="4400" dirty="0"/>
              <a:t>1440×900 – 11.65%</a:t>
            </a:r>
          </a:p>
          <a:p>
            <a:pPr lvl="1" fontAlgn="base"/>
            <a:r>
              <a:rPr lang="en-GB" sz="4400" dirty="0"/>
              <a:t>1536×864 – 8.38%</a:t>
            </a:r>
          </a:p>
          <a:p>
            <a:pPr lvl="1" fontAlgn="base"/>
            <a:r>
              <a:rPr lang="en-GB" sz="4400" dirty="0"/>
              <a:t>1280×720 – 5.2%</a:t>
            </a:r>
          </a:p>
          <a:p>
            <a:pPr fontAlgn="base"/>
            <a:r>
              <a:rPr lang="en-GB" sz="6000" dirty="0"/>
              <a:t>A4 paper (portrait) </a:t>
            </a:r>
            <a:r>
              <a:rPr lang="en-US" altLang="en-US" sz="6000" dirty="0"/>
              <a:t>2481(w) * 3507 (h)  @300 dpi</a:t>
            </a:r>
            <a:endParaRPr lang="en-GB" sz="6000" dirty="0"/>
          </a:p>
          <a:p>
            <a:pPr fontAlgn="base"/>
            <a:r>
              <a:rPr lang="en-GB" sz="6000" dirty="0"/>
              <a:t>Set dashboard at 1000x800</a:t>
            </a:r>
          </a:p>
          <a:p>
            <a:pPr lvl="1"/>
            <a:r>
              <a:rPr lang="en-GB" sz="4400" dirty="0"/>
              <a:t>Height is more important than width</a:t>
            </a:r>
          </a:p>
          <a:p>
            <a:pPr lvl="1"/>
            <a:r>
              <a:rPr lang="en-GB" sz="4400" dirty="0"/>
              <a:t>Fits inside a screen</a:t>
            </a:r>
          </a:p>
          <a:p>
            <a:pPr lvl="1"/>
            <a:r>
              <a:rPr lang="en-GB" sz="4400" dirty="0"/>
              <a:t>Aim is to keep all the information in line-of-sight NO scrolling</a:t>
            </a:r>
          </a:p>
        </p:txBody>
      </p:sp>
      <p:sp>
        <p:nvSpPr>
          <p:cNvPr id="6" name="TextBox 5">
            <a:extLst>
              <a:ext uri="{FF2B5EF4-FFF2-40B4-BE49-F238E27FC236}">
                <a16:creationId xmlns:a16="http://schemas.microsoft.com/office/drawing/2014/main" id="{DAA56921-0617-495E-8D8B-3BDA83CF9249}"/>
              </a:ext>
            </a:extLst>
          </p:cNvPr>
          <p:cNvSpPr txBox="1"/>
          <p:nvPr/>
        </p:nvSpPr>
        <p:spPr>
          <a:xfrm>
            <a:off x="7026219" y="4713398"/>
            <a:ext cx="5581428" cy="276999"/>
          </a:xfrm>
          <a:prstGeom prst="rect">
            <a:avLst/>
          </a:prstGeom>
          <a:noFill/>
        </p:spPr>
        <p:txBody>
          <a:bodyPr wrap="square">
            <a:spAutoFit/>
          </a:bodyPr>
          <a:lstStyle/>
          <a:p>
            <a:r>
              <a:rPr lang="en-GB" sz="1200" dirty="0"/>
              <a:t>https://www.hobo-web.co.uk/best-screen-size/</a:t>
            </a:r>
          </a:p>
        </p:txBody>
      </p:sp>
      <p:pic>
        <p:nvPicPr>
          <p:cNvPr id="5" name="Picture 4">
            <a:extLst>
              <a:ext uri="{FF2B5EF4-FFF2-40B4-BE49-F238E27FC236}">
                <a16:creationId xmlns:a16="http://schemas.microsoft.com/office/drawing/2014/main" id="{A6F288ED-8580-463A-A25A-D68293EAE63E}"/>
              </a:ext>
            </a:extLst>
          </p:cNvPr>
          <p:cNvPicPr>
            <a:picLocks noChangeAspect="1"/>
          </p:cNvPicPr>
          <p:nvPr/>
        </p:nvPicPr>
        <p:blipFill>
          <a:blip r:embed="rId2"/>
          <a:stretch>
            <a:fillRect/>
          </a:stretch>
        </p:blipFill>
        <p:spPr>
          <a:xfrm>
            <a:off x="6465896" y="1284193"/>
            <a:ext cx="5669777" cy="3189249"/>
          </a:xfrm>
          <a:prstGeom prst="rect">
            <a:avLst/>
          </a:prstGeom>
        </p:spPr>
      </p:pic>
      <p:sp>
        <p:nvSpPr>
          <p:cNvPr id="11" name="TextBox 10">
            <a:extLst>
              <a:ext uri="{FF2B5EF4-FFF2-40B4-BE49-F238E27FC236}">
                <a16:creationId xmlns:a16="http://schemas.microsoft.com/office/drawing/2014/main" id="{EB455DA3-AA35-447A-A37E-37B6F44B2E5F}"/>
              </a:ext>
            </a:extLst>
          </p:cNvPr>
          <p:cNvSpPr txBox="1"/>
          <p:nvPr/>
        </p:nvSpPr>
        <p:spPr>
          <a:xfrm>
            <a:off x="9280100" y="1817849"/>
            <a:ext cx="934871" cy="261610"/>
          </a:xfrm>
          <a:prstGeom prst="rect">
            <a:avLst/>
          </a:prstGeom>
          <a:noFill/>
        </p:spPr>
        <p:txBody>
          <a:bodyPr wrap="none" rtlCol="0">
            <a:spAutoFit/>
          </a:bodyPr>
          <a:lstStyle/>
          <a:p>
            <a:r>
              <a:rPr lang="en-GB" sz="1100" dirty="0"/>
              <a:t>1920*1082</a:t>
            </a:r>
          </a:p>
        </p:txBody>
      </p:sp>
      <p:sp>
        <p:nvSpPr>
          <p:cNvPr id="13" name="TextBox 12">
            <a:extLst>
              <a:ext uri="{FF2B5EF4-FFF2-40B4-BE49-F238E27FC236}">
                <a16:creationId xmlns:a16="http://schemas.microsoft.com/office/drawing/2014/main" id="{529C67BC-4013-4503-BBB0-F166C23DAC20}"/>
              </a:ext>
            </a:extLst>
          </p:cNvPr>
          <p:cNvSpPr txBox="1"/>
          <p:nvPr/>
        </p:nvSpPr>
        <p:spPr>
          <a:xfrm>
            <a:off x="9947192" y="2319415"/>
            <a:ext cx="851515" cy="261610"/>
          </a:xfrm>
          <a:prstGeom prst="rect">
            <a:avLst/>
          </a:prstGeom>
          <a:noFill/>
        </p:spPr>
        <p:txBody>
          <a:bodyPr wrap="none" rtlCol="0">
            <a:spAutoFit/>
          </a:bodyPr>
          <a:lstStyle/>
          <a:p>
            <a:r>
              <a:rPr lang="en-GB" sz="1100" dirty="0"/>
              <a:t>1366*768</a:t>
            </a:r>
          </a:p>
        </p:txBody>
      </p:sp>
      <p:sp>
        <p:nvSpPr>
          <p:cNvPr id="15" name="TextBox 14">
            <a:extLst>
              <a:ext uri="{FF2B5EF4-FFF2-40B4-BE49-F238E27FC236}">
                <a16:creationId xmlns:a16="http://schemas.microsoft.com/office/drawing/2014/main" id="{F5C00963-97AF-4C2F-B832-05CE19C0E0D6}"/>
              </a:ext>
            </a:extLst>
          </p:cNvPr>
          <p:cNvSpPr txBox="1"/>
          <p:nvPr/>
        </p:nvSpPr>
        <p:spPr>
          <a:xfrm>
            <a:off x="11093610" y="2748012"/>
            <a:ext cx="851515" cy="261610"/>
          </a:xfrm>
          <a:prstGeom prst="rect">
            <a:avLst/>
          </a:prstGeom>
          <a:noFill/>
        </p:spPr>
        <p:txBody>
          <a:bodyPr wrap="none" rtlCol="0">
            <a:spAutoFit/>
          </a:bodyPr>
          <a:lstStyle/>
          <a:p>
            <a:r>
              <a:rPr lang="en-GB" sz="1100" dirty="0"/>
              <a:t>1440*900</a:t>
            </a:r>
          </a:p>
        </p:txBody>
      </p:sp>
    </p:spTree>
    <p:extLst>
      <p:ext uri="{BB962C8B-B14F-4D97-AF65-F5344CB8AC3E}">
        <p14:creationId xmlns:p14="http://schemas.microsoft.com/office/powerpoint/2010/main" val="3865031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a:extLst>
              <a:ext uri="{FF2B5EF4-FFF2-40B4-BE49-F238E27FC236}">
                <a16:creationId xmlns:a16="http://schemas.microsoft.com/office/drawing/2014/main" id="{800F0641-1B20-4F18-9B50-D26AC7FA4B4F}"/>
              </a:ext>
            </a:extLst>
          </p:cNvPr>
          <p:cNvSpPr/>
          <p:nvPr/>
        </p:nvSpPr>
        <p:spPr>
          <a:xfrm>
            <a:off x="6843989" y="5003987"/>
            <a:ext cx="1532901" cy="6858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Functions.R</a:t>
            </a:r>
            <a:endParaRPr lang="en-GB" dirty="0"/>
          </a:p>
        </p:txBody>
      </p:sp>
      <p:sp>
        <p:nvSpPr>
          <p:cNvPr id="2" name="Title 1">
            <a:extLst>
              <a:ext uri="{FF2B5EF4-FFF2-40B4-BE49-F238E27FC236}">
                <a16:creationId xmlns:a16="http://schemas.microsoft.com/office/drawing/2014/main" id="{11348011-22E6-48A1-ADC5-72FDAD477809}"/>
              </a:ext>
            </a:extLst>
          </p:cNvPr>
          <p:cNvSpPr>
            <a:spLocks noGrp="1"/>
          </p:cNvSpPr>
          <p:nvPr>
            <p:ph type="title"/>
          </p:nvPr>
        </p:nvSpPr>
        <p:spPr/>
        <p:txBody>
          <a:bodyPr/>
          <a:lstStyle/>
          <a:p>
            <a:r>
              <a:rPr lang="en-GB" dirty="0"/>
              <a:t>3 – Build: Workflow</a:t>
            </a:r>
          </a:p>
        </p:txBody>
      </p:sp>
      <p:sp>
        <p:nvSpPr>
          <p:cNvPr id="4" name="Flowchart: Multidocument 3">
            <a:extLst>
              <a:ext uri="{FF2B5EF4-FFF2-40B4-BE49-F238E27FC236}">
                <a16:creationId xmlns:a16="http://schemas.microsoft.com/office/drawing/2014/main" id="{7D54EFA4-DF2F-4323-9987-34DC9372B52B}"/>
              </a:ext>
            </a:extLst>
          </p:cNvPr>
          <p:cNvSpPr/>
          <p:nvPr/>
        </p:nvSpPr>
        <p:spPr>
          <a:xfrm>
            <a:off x="1199767" y="1942126"/>
            <a:ext cx="1884680" cy="136144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NHS D monthly zip archive</a:t>
            </a:r>
          </a:p>
        </p:txBody>
      </p:sp>
      <p:sp>
        <p:nvSpPr>
          <p:cNvPr id="6" name="Flowchart: Multidocument 5">
            <a:extLst>
              <a:ext uri="{FF2B5EF4-FFF2-40B4-BE49-F238E27FC236}">
                <a16:creationId xmlns:a16="http://schemas.microsoft.com/office/drawing/2014/main" id="{B1B5D874-DA89-4D3F-80D7-6DBDCA716A97}"/>
              </a:ext>
            </a:extLst>
          </p:cNvPr>
          <p:cNvSpPr/>
          <p:nvPr/>
        </p:nvSpPr>
        <p:spPr>
          <a:xfrm>
            <a:off x="1244600" y="4321175"/>
            <a:ext cx="1884680" cy="136144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Historical data in RDS format</a:t>
            </a:r>
          </a:p>
        </p:txBody>
      </p:sp>
      <p:sp>
        <p:nvSpPr>
          <p:cNvPr id="7" name="Flowchart: Process 6">
            <a:extLst>
              <a:ext uri="{FF2B5EF4-FFF2-40B4-BE49-F238E27FC236}">
                <a16:creationId xmlns:a16="http://schemas.microsoft.com/office/drawing/2014/main" id="{54D52DFE-BF4A-4333-9F06-55F4E2DDF46A}"/>
              </a:ext>
            </a:extLst>
          </p:cNvPr>
          <p:cNvSpPr/>
          <p:nvPr/>
        </p:nvSpPr>
        <p:spPr>
          <a:xfrm>
            <a:off x="3506237" y="2528313"/>
            <a:ext cx="1686560" cy="10255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Add new data to timeline (R)</a:t>
            </a:r>
          </a:p>
        </p:txBody>
      </p:sp>
      <p:cxnSp>
        <p:nvCxnSpPr>
          <p:cNvPr id="9" name="Connector: Elbow 8">
            <a:extLst>
              <a:ext uri="{FF2B5EF4-FFF2-40B4-BE49-F238E27FC236}">
                <a16:creationId xmlns:a16="http://schemas.microsoft.com/office/drawing/2014/main" id="{998E9C86-81E3-4BB9-9D75-345C8988CA71}"/>
              </a:ext>
            </a:extLst>
          </p:cNvPr>
          <p:cNvCxnSpPr>
            <a:cxnSpLocks/>
            <a:stCxn id="6" idx="3"/>
            <a:endCxn id="7" idx="2"/>
          </p:cNvCxnSpPr>
          <p:nvPr/>
        </p:nvCxnSpPr>
        <p:spPr>
          <a:xfrm flipV="1">
            <a:off x="3129280" y="3553838"/>
            <a:ext cx="1220237" cy="14480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19BD9B0-19D1-4F7E-8CE4-C7D77204D8D3}"/>
              </a:ext>
            </a:extLst>
          </p:cNvPr>
          <p:cNvCxnSpPr>
            <a:cxnSpLocks/>
            <a:stCxn id="4" idx="3"/>
            <a:endCxn id="7" idx="1"/>
          </p:cNvCxnSpPr>
          <p:nvPr/>
        </p:nvCxnSpPr>
        <p:spPr>
          <a:xfrm>
            <a:off x="3084447" y="2622846"/>
            <a:ext cx="421790" cy="4182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Process 13">
            <a:extLst>
              <a:ext uri="{FF2B5EF4-FFF2-40B4-BE49-F238E27FC236}">
                <a16:creationId xmlns:a16="http://schemas.microsoft.com/office/drawing/2014/main" id="{E38CDC6B-0696-44B4-B818-09F746761102}"/>
              </a:ext>
            </a:extLst>
          </p:cNvPr>
          <p:cNvSpPr/>
          <p:nvPr/>
        </p:nvSpPr>
        <p:spPr>
          <a:xfrm>
            <a:off x="7589520" y="2001837"/>
            <a:ext cx="1732280" cy="99370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Tableau</a:t>
            </a:r>
          </a:p>
        </p:txBody>
      </p:sp>
      <p:sp>
        <p:nvSpPr>
          <p:cNvPr id="16" name="Flowchart: Process 15">
            <a:extLst>
              <a:ext uri="{FF2B5EF4-FFF2-40B4-BE49-F238E27FC236}">
                <a16:creationId xmlns:a16="http://schemas.microsoft.com/office/drawing/2014/main" id="{6678F5F1-32B1-4856-BAA5-B8517D8430D5}"/>
              </a:ext>
            </a:extLst>
          </p:cNvPr>
          <p:cNvSpPr/>
          <p:nvPr/>
        </p:nvSpPr>
        <p:spPr>
          <a:xfrm>
            <a:off x="7614322" y="4089401"/>
            <a:ext cx="1732280" cy="108762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Flexdashboard</a:t>
            </a:r>
            <a:endParaRPr lang="en-GB" dirty="0"/>
          </a:p>
        </p:txBody>
      </p:sp>
      <p:cxnSp>
        <p:nvCxnSpPr>
          <p:cNvPr id="17" name="Connector: Elbow 16">
            <a:extLst>
              <a:ext uri="{FF2B5EF4-FFF2-40B4-BE49-F238E27FC236}">
                <a16:creationId xmlns:a16="http://schemas.microsoft.com/office/drawing/2014/main" id="{93CB5F03-C15F-47A9-92CA-82D9271FDFC6}"/>
              </a:ext>
            </a:extLst>
          </p:cNvPr>
          <p:cNvCxnSpPr>
            <a:cxnSpLocks/>
            <a:stCxn id="7" idx="3"/>
            <a:endCxn id="16" idx="1"/>
          </p:cNvCxnSpPr>
          <p:nvPr/>
        </p:nvCxnSpPr>
        <p:spPr>
          <a:xfrm>
            <a:off x="5192797" y="3041076"/>
            <a:ext cx="2421525" cy="15921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4A51BA8-99E6-4B1C-9D7A-C33C7892D01D}"/>
              </a:ext>
            </a:extLst>
          </p:cNvPr>
          <p:cNvCxnSpPr>
            <a:cxnSpLocks/>
            <a:stCxn id="7" idx="3"/>
            <a:endCxn id="14" idx="1"/>
          </p:cNvCxnSpPr>
          <p:nvPr/>
        </p:nvCxnSpPr>
        <p:spPr>
          <a:xfrm flipV="1">
            <a:off x="5192797" y="2498692"/>
            <a:ext cx="2396723" cy="5423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lowchart: Process 4">
            <a:extLst>
              <a:ext uri="{FF2B5EF4-FFF2-40B4-BE49-F238E27FC236}">
                <a16:creationId xmlns:a16="http://schemas.microsoft.com/office/drawing/2014/main" id="{933C97A3-2B77-4473-A71C-720250F58C5B}"/>
              </a:ext>
            </a:extLst>
          </p:cNvPr>
          <p:cNvSpPr/>
          <p:nvPr/>
        </p:nvSpPr>
        <p:spPr>
          <a:xfrm>
            <a:off x="6745939" y="2091797"/>
            <a:ext cx="843581" cy="385482"/>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.CSV</a:t>
            </a:r>
          </a:p>
        </p:txBody>
      </p:sp>
      <p:sp>
        <p:nvSpPr>
          <p:cNvPr id="8" name="Flowchart: Process 7">
            <a:extLst>
              <a:ext uri="{FF2B5EF4-FFF2-40B4-BE49-F238E27FC236}">
                <a16:creationId xmlns:a16="http://schemas.microsoft.com/office/drawing/2014/main" id="{DA60C68B-A730-4B25-96BB-25C6C284174F}"/>
              </a:ext>
            </a:extLst>
          </p:cNvPr>
          <p:cNvSpPr/>
          <p:nvPr/>
        </p:nvSpPr>
        <p:spPr>
          <a:xfrm>
            <a:off x="6872571" y="4247321"/>
            <a:ext cx="843581" cy="385482"/>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.RDS</a:t>
            </a:r>
          </a:p>
        </p:txBody>
      </p:sp>
      <p:cxnSp>
        <p:nvCxnSpPr>
          <p:cNvPr id="12" name="Connector: Elbow 11">
            <a:extLst>
              <a:ext uri="{FF2B5EF4-FFF2-40B4-BE49-F238E27FC236}">
                <a16:creationId xmlns:a16="http://schemas.microsoft.com/office/drawing/2014/main" id="{43292D80-3599-4C87-9BE1-7916AA32FB6A}"/>
              </a:ext>
            </a:extLst>
          </p:cNvPr>
          <p:cNvCxnSpPr>
            <a:cxnSpLocks/>
            <a:stCxn id="7" idx="3"/>
            <a:endCxn id="6" idx="2"/>
          </p:cNvCxnSpPr>
          <p:nvPr/>
        </p:nvCxnSpPr>
        <p:spPr>
          <a:xfrm flipH="1">
            <a:off x="2055885" y="3041076"/>
            <a:ext cx="3136912" cy="2589981"/>
          </a:xfrm>
          <a:prstGeom prst="bentConnector4">
            <a:avLst>
              <a:gd name="adj1" fmla="val -7287"/>
              <a:gd name="adj2" fmla="val 110817"/>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lowchart: Process 17">
            <a:extLst>
              <a:ext uri="{FF2B5EF4-FFF2-40B4-BE49-F238E27FC236}">
                <a16:creationId xmlns:a16="http://schemas.microsoft.com/office/drawing/2014/main" id="{C67CA6ED-8267-4FE1-8663-5C11EB85D127}"/>
              </a:ext>
            </a:extLst>
          </p:cNvPr>
          <p:cNvSpPr/>
          <p:nvPr/>
        </p:nvSpPr>
        <p:spPr>
          <a:xfrm>
            <a:off x="4048688" y="5572187"/>
            <a:ext cx="843581" cy="385482"/>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.RDS</a:t>
            </a:r>
          </a:p>
        </p:txBody>
      </p:sp>
      <p:sp>
        <p:nvSpPr>
          <p:cNvPr id="24" name="Action Button: Document 23">
            <a:hlinkClick r:id="" action="ppaction://noaction" highlightClick="1"/>
            <a:extLst>
              <a:ext uri="{FF2B5EF4-FFF2-40B4-BE49-F238E27FC236}">
                <a16:creationId xmlns:a16="http://schemas.microsoft.com/office/drawing/2014/main" id="{9BE01D09-6951-4D51-8F42-BB9774DABB20}"/>
              </a:ext>
            </a:extLst>
          </p:cNvPr>
          <p:cNvSpPr/>
          <p:nvPr/>
        </p:nvSpPr>
        <p:spPr>
          <a:xfrm>
            <a:off x="10371557" y="4063589"/>
            <a:ext cx="1151686" cy="113842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.html</a:t>
            </a:r>
          </a:p>
        </p:txBody>
      </p:sp>
      <p:sp>
        <p:nvSpPr>
          <p:cNvPr id="29" name="Action Button: Document 28">
            <a:hlinkClick r:id="" action="ppaction://noaction" highlightClick="1"/>
            <a:extLst>
              <a:ext uri="{FF2B5EF4-FFF2-40B4-BE49-F238E27FC236}">
                <a16:creationId xmlns:a16="http://schemas.microsoft.com/office/drawing/2014/main" id="{43FA4A2E-CC43-402F-80D9-7F1EC58667B5}"/>
              </a:ext>
            </a:extLst>
          </p:cNvPr>
          <p:cNvSpPr/>
          <p:nvPr/>
        </p:nvSpPr>
        <p:spPr>
          <a:xfrm>
            <a:off x="10260105" y="1908066"/>
            <a:ext cx="1151686" cy="113842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.public</a:t>
            </a:r>
          </a:p>
        </p:txBody>
      </p:sp>
      <p:cxnSp>
        <p:nvCxnSpPr>
          <p:cNvPr id="31" name="Straight Arrow Connector 30">
            <a:extLst>
              <a:ext uri="{FF2B5EF4-FFF2-40B4-BE49-F238E27FC236}">
                <a16:creationId xmlns:a16="http://schemas.microsoft.com/office/drawing/2014/main" id="{435F751A-E460-4B8C-BB3D-32E7CEE7C690}"/>
              </a:ext>
            </a:extLst>
          </p:cNvPr>
          <p:cNvCxnSpPr>
            <a:stCxn id="14" idx="3"/>
            <a:endCxn id="29" idx="2"/>
          </p:cNvCxnSpPr>
          <p:nvPr/>
        </p:nvCxnSpPr>
        <p:spPr>
          <a:xfrm flipV="1">
            <a:off x="9321800" y="2477280"/>
            <a:ext cx="938305" cy="21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265CD1-10F6-4D61-B1C8-819DBF2E5E0E}"/>
              </a:ext>
            </a:extLst>
          </p:cNvPr>
          <p:cNvCxnSpPr>
            <a:stCxn id="16" idx="3"/>
            <a:endCxn id="24" idx="2"/>
          </p:cNvCxnSpPr>
          <p:nvPr/>
        </p:nvCxnSpPr>
        <p:spPr>
          <a:xfrm flipV="1">
            <a:off x="9346602" y="4632803"/>
            <a:ext cx="1024955" cy="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62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E73D-42BF-4FFF-A914-3CC6E2BBC95A}"/>
              </a:ext>
            </a:extLst>
          </p:cNvPr>
          <p:cNvSpPr>
            <a:spLocks noGrp="1"/>
          </p:cNvSpPr>
          <p:nvPr>
            <p:ph type="title"/>
          </p:nvPr>
        </p:nvSpPr>
        <p:spPr/>
        <p:txBody>
          <a:bodyPr/>
          <a:lstStyle/>
          <a:p>
            <a:r>
              <a:rPr lang="en-GB" dirty="0"/>
              <a:t>Aims of talk</a:t>
            </a:r>
          </a:p>
        </p:txBody>
      </p:sp>
      <p:sp>
        <p:nvSpPr>
          <p:cNvPr id="3" name="Content Placeholder 2">
            <a:extLst>
              <a:ext uri="{FF2B5EF4-FFF2-40B4-BE49-F238E27FC236}">
                <a16:creationId xmlns:a16="http://schemas.microsoft.com/office/drawing/2014/main" id="{24FAE58A-F80C-477A-A9AC-B472EBA9FD3B}"/>
              </a:ext>
            </a:extLst>
          </p:cNvPr>
          <p:cNvSpPr>
            <a:spLocks noGrp="1"/>
          </p:cNvSpPr>
          <p:nvPr>
            <p:ph idx="1"/>
          </p:nvPr>
        </p:nvSpPr>
        <p:spPr/>
        <p:txBody>
          <a:bodyPr/>
          <a:lstStyle/>
          <a:p>
            <a:r>
              <a:rPr lang="en-GB" dirty="0"/>
              <a:t>Why do we need </a:t>
            </a:r>
            <a:r>
              <a:rPr lang="en-GB" i="1" dirty="0"/>
              <a:t>another </a:t>
            </a:r>
            <a:r>
              <a:rPr lang="en-GB" dirty="0"/>
              <a:t>dashboard?</a:t>
            </a:r>
          </a:p>
          <a:p>
            <a:r>
              <a:rPr lang="en-GB" dirty="0"/>
              <a:t>Options</a:t>
            </a:r>
          </a:p>
          <a:p>
            <a:pPr lvl="1"/>
            <a:r>
              <a:rPr lang="en-GB" dirty="0"/>
              <a:t>Excel</a:t>
            </a:r>
          </a:p>
          <a:p>
            <a:pPr lvl="1"/>
            <a:r>
              <a:rPr lang="en-GB" dirty="0"/>
              <a:t>Tableau (and or Qlik  </a:t>
            </a:r>
            <a:r>
              <a:rPr lang="en-GB" dirty="0" err="1"/>
              <a:t>PowerBI</a:t>
            </a:r>
            <a:r>
              <a:rPr lang="en-GB" dirty="0"/>
              <a:t>…)</a:t>
            </a:r>
          </a:p>
          <a:p>
            <a:pPr lvl="1"/>
            <a:r>
              <a:rPr lang="en-GB" dirty="0"/>
              <a:t>R – </a:t>
            </a:r>
            <a:r>
              <a:rPr lang="en-GB" dirty="0" err="1"/>
              <a:t>Flexdashboard</a:t>
            </a:r>
            <a:endParaRPr lang="en-GB" dirty="0"/>
          </a:p>
          <a:p>
            <a:r>
              <a:rPr lang="en-GB" dirty="0"/>
              <a:t>Building the dashboard</a:t>
            </a:r>
          </a:p>
          <a:p>
            <a:r>
              <a:rPr lang="en-GB" dirty="0"/>
              <a:t>Learning points</a:t>
            </a:r>
          </a:p>
        </p:txBody>
      </p:sp>
    </p:spTree>
    <p:extLst>
      <p:ext uri="{BB962C8B-B14F-4D97-AF65-F5344CB8AC3E}">
        <p14:creationId xmlns:p14="http://schemas.microsoft.com/office/powerpoint/2010/main" val="2719163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F8C2-CDE0-499D-A5BD-D70FF27F4572}"/>
              </a:ext>
            </a:extLst>
          </p:cNvPr>
          <p:cNvSpPr>
            <a:spLocks noGrp="1"/>
          </p:cNvSpPr>
          <p:nvPr>
            <p:ph type="title"/>
          </p:nvPr>
        </p:nvSpPr>
        <p:spPr/>
        <p:txBody>
          <a:bodyPr/>
          <a:lstStyle/>
          <a:p>
            <a:r>
              <a:rPr lang="en-GB" dirty="0"/>
              <a:t>Meta development</a:t>
            </a:r>
          </a:p>
        </p:txBody>
      </p:sp>
      <p:grpSp>
        <p:nvGrpSpPr>
          <p:cNvPr id="6" name="Group 5">
            <a:extLst>
              <a:ext uri="{FF2B5EF4-FFF2-40B4-BE49-F238E27FC236}">
                <a16:creationId xmlns:a16="http://schemas.microsoft.com/office/drawing/2014/main" id="{CB71F691-65BA-4571-B1CA-D7E7CFC1D8E0}"/>
              </a:ext>
            </a:extLst>
          </p:cNvPr>
          <p:cNvGrpSpPr/>
          <p:nvPr/>
        </p:nvGrpSpPr>
        <p:grpSpPr>
          <a:xfrm>
            <a:off x="7702322" y="1247347"/>
            <a:ext cx="3568117" cy="4345754"/>
            <a:chOff x="-2133305" y="1137261"/>
            <a:chExt cx="3568117" cy="4345754"/>
          </a:xfrm>
        </p:grpSpPr>
        <p:graphicFrame>
          <p:nvGraphicFramePr>
            <p:cNvPr id="8" name="Table 6">
              <a:extLst>
                <a:ext uri="{FF2B5EF4-FFF2-40B4-BE49-F238E27FC236}">
                  <a16:creationId xmlns:a16="http://schemas.microsoft.com/office/drawing/2014/main" id="{FA57262B-28B1-4699-B0BE-E8884490A0A5}"/>
                </a:ext>
              </a:extLst>
            </p:cNvPr>
            <p:cNvGraphicFramePr>
              <a:graphicFrameLocks/>
            </p:cNvGraphicFramePr>
            <p:nvPr>
              <p:extLst>
                <p:ext uri="{D42A27DB-BD31-4B8C-83A1-F6EECF244321}">
                  <p14:modId xmlns:p14="http://schemas.microsoft.com/office/powerpoint/2010/main" val="971126484"/>
                </p:ext>
              </p:extLst>
            </p:nvPr>
          </p:nvGraphicFramePr>
          <p:xfrm>
            <a:off x="-2121168" y="1137261"/>
            <a:ext cx="3555980" cy="4345754"/>
          </p:xfrm>
          <a:graphic>
            <a:graphicData uri="http://schemas.openxmlformats.org/drawingml/2006/table">
              <a:tbl>
                <a:tblPr firstRow="1" bandRow="1">
                  <a:tableStyleId>{5C22544A-7EE6-4342-B048-85BDC9FD1C3A}</a:tableStyleId>
                </a:tblPr>
                <a:tblGrid>
                  <a:gridCol w="3555980">
                    <a:extLst>
                      <a:ext uri="{9D8B030D-6E8A-4147-A177-3AD203B41FA5}">
                        <a16:colId xmlns:a16="http://schemas.microsoft.com/office/drawing/2014/main" val="1998860599"/>
                      </a:ext>
                    </a:extLst>
                  </a:gridCol>
                </a:tblGrid>
                <a:tr h="439694">
                  <a:tc>
                    <a:txBody>
                      <a:bodyPr/>
                      <a:lstStyle/>
                      <a:p>
                        <a:pPr algn="ctr"/>
                        <a:r>
                          <a:rPr lang="en-GB" dirty="0"/>
                          <a:t>YAML</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46660473"/>
                    </a:ext>
                  </a:extLst>
                </a:tr>
                <a:tr h="439694">
                  <a:tc>
                    <a:txBody>
                      <a:bodyPr/>
                      <a:lstStyle/>
                      <a:p>
                        <a:pPr algn="ctr"/>
                        <a:r>
                          <a:rPr lang="en-GB" dirty="0">
                            <a:solidFill>
                              <a:schemeClr val="bg1"/>
                            </a:solidFill>
                          </a:rPr>
                          <a:t>library(..)</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730231543"/>
                    </a:ext>
                  </a:extLst>
                </a:tr>
                <a:tr h="439694">
                  <a:tc>
                    <a:txBody>
                      <a:bodyPr/>
                      <a:lstStyle/>
                      <a:p>
                        <a:pPr algn="ctr"/>
                        <a:r>
                          <a:rPr lang="en-GB" dirty="0">
                            <a:solidFill>
                              <a:schemeClr val="bg1"/>
                            </a:solidFill>
                          </a:rPr>
                          <a:t>source(../</a:t>
                        </a:r>
                        <a:r>
                          <a:rPr lang="en-GB" dirty="0" err="1">
                            <a:solidFill>
                              <a:schemeClr val="bg1"/>
                            </a:solidFill>
                          </a:rPr>
                          <a:t>functions.R</a:t>
                        </a:r>
                        <a:r>
                          <a:rPr lang="en-GB" dirty="0">
                            <a:solidFill>
                              <a:schemeClr val="bg1"/>
                            </a:solidFill>
                          </a:rPr>
                          <a:t>)</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4117834145"/>
                    </a:ext>
                  </a:extLst>
                </a:tr>
                <a:tr h="439694">
                  <a:tc>
                    <a:txBody>
                      <a:bodyPr/>
                      <a:lstStyle/>
                      <a:p>
                        <a:pPr algn="ctr"/>
                        <a:r>
                          <a:rPr lang="en-GB" dirty="0">
                            <a:solidFill>
                              <a:schemeClr val="bg1"/>
                            </a:solidFill>
                          </a:rPr>
                          <a:t>data&lt;-</a:t>
                        </a:r>
                        <a:r>
                          <a:rPr lang="en-GB" dirty="0" err="1">
                            <a:solidFill>
                              <a:schemeClr val="bg1"/>
                            </a:solidFill>
                          </a:rPr>
                          <a:t>shmi.RDS</a:t>
                        </a:r>
                        <a:endParaRPr lang="en-GB" dirty="0">
                          <a:solidFill>
                            <a:schemeClr val="bg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3126143939"/>
                    </a:ext>
                  </a:extLst>
                </a:tr>
                <a:tr h="826484">
                  <a:tc>
                    <a:txBody>
                      <a:bodyPr/>
                      <a:lstStyle/>
                      <a:p>
                        <a:pPr algn="ctr"/>
                        <a:r>
                          <a:rPr lang="en-GB" sz="2400" dirty="0">
                            <a:solidFill>
                              <a:schemeClr val="bg1"/>
                            </a:solidFill>
                          </a:rPr>
                          <a:t>data wrangling</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4258927102"/>
                    </a:ext>
                  </a:extLst>
                </a:tr>
                <a:tr h="426720">
                  <a:tc>
                    <a:txBody>
                      <a:bodyPr/>
                      <a:lstStyle/>
                      <a:p>
                        <a:pPr algn="ctr"/>
                        <a:r>
                          <a:rPr lang="en-GB" dirty="0" err="1">
                            <a:solidFill>
                              <a:schemeClr val="bg1"/>
                            </a:solidFill>
                          </a:rPr>
                          <a:t>viz_text</a:t>
                        </a:r>
                        <a:r>
                          <a:rPr lang="en-GB" dirty="0">
                            <a:solidFill>
                              <a:schemeClr val="bg1"/>
                            </a:solidFill>
                          </a:rPr>
                          <a:t>(data)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112598504"/>
                    </a:ext>
                  </a:extLst>
                </a:tr>
                <a:tr h="454386">
                  <a:tc>
                    <a:txBody>
                      <a:bodyPr/>
                      <a:lstStyle/>
                      <a:p>
                        <a:pPr algn="ctr"/>
                        <a:r>
                          <a:rPr lang="en-GB" dirty="0" err="1">
                            <a:solidFill>
                              <a:schemeClr val="bg1"/>
                            </a:solidFill>
                          </a:rPr>
                          <a:t>table_fx</a:t>
                        </a:r>
                        <a:r>
                          <a:rPr lang="en-GB" dirty="0">
                            <a:solidFill>
                              <a:schemeClr val="bg1"/>
                            </a:solidFill>
                          </a:rPr>
                          <a:t>(data)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50334156"/>
                    </a:ext>
                  </a:extLst>
                </a:tr>
                <a:tr h="43969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err="1">
                            <a:solidFill>
                              <a:schemeClr val="bg1"/>
                            </a:solidFill>
                          </a:rPr>
                          <a:t>viz_fx</a:t>
                        </a:r>
                        <a:r>
                          <a:rPr lang="en-GB" dirty="0">
                            <a:solidFill>
                              <a:schemeClr val="bg1"/>
                            </a:solidFill>
                          </a:rPr>
                          <a:t>(data)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45789493"/>
                    </a:ext>
                  </a:extLst>
                </a:tr>
                <a:tr h="43969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err="1">
                            <a:solidFill>
                              <a:schemeClr val="bg1"/>
                            </a:solidFill>
                          </a:rPr>
                          <a:t>fixed_text</a:t>
                        </a:r>
                        <a:endParaRPr lang="en-GB" dirty="0">
                          <a:solidFill>
                            <a:schemeClr val="bg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4237514149"/>
                    </a:ext>
                  </a:extLst>
                </a:tr>
              </a:tbl>
            </a:graphicData>
          </a:graphic>
        </p:graphicFrame>
        <p:sp>
          <p:nvSpPr>
            <p:cNvPr id="5" name="Rectangle 4">
              <a:extLst>
                <a:ext uri="{FF2B5EF4-FFF2-40B4-BE49-F238E27FC236}">
                  <a16:creationId xmlns:a16="http://schemas.microsoft.com/office/drawing/2014/main" id="{D41380E6-DBB0-4C25-BEC3-F2EABD2B772C}"/>
                </a:ext>
              </a:extLst>
            </p:cNvPr>
            <p:cNvSpPr/>
            <p:nvPr/>
          </p:nvSpPr>
          <p:spPr>
            <a:xfrm>
              <a:off x="-2133305" y="1137261"/>
              <a:ext cx="3555980" cy="4345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9CE09493-61C0-4F8D-A8D2-69697268AF91}"/>
              </a:ext>
            </a:extLst>
          </p:cNvPr>
          <p:cNvSpPr txBox="1"/>
          <p:nvPr/>
        </p:nvSpPr>
        <p:spPr>
          <a:xfrm>
            <a:off x="1749480" y="1311766"/>
            <a:ext cx="1994649" cy="369332"/>
          </a:xfrm>
          <a:prstGeom prst="rect">
            <a:avLst/>
          </a:prstGeom>
          <a:noFill/>
        </p:spPr>
        <p:txBody>
          <a:bodyPr wrap="none" rtlCol="0">
            <a:spAutoFit/>
          </a:bodyPr>
          <a:lstStyle/>
          <a:p>
            <a:r>
              <a:rPr lang="en-GB" dirty="0"/>
              <a:t>Analysis repository</a:t>
            </a:r>
          </a:p>
        </p:txBody>
      </p:sp>
      <p:graphicFrame>
        <p:nvGraphicFramePr>
          <p:cNvPr id="19" name="Table 19">
            <a:extLst>
              <a:ext uri="{FF2B5EF4-FFF2-40B4-BE49-F238E27FC236}">
                <a16:creationId xmlns:a16="http://schemas.microsoft.com/office/drawing/2014/main" id="{D33ABE73-196B-4B4B-9556-3B3218BEA7A7}"/>
              </a:ext>
            </a:extLst>
          </p:cNvPr>
          <p:cNvGraphicFramePr>
            <a:graphicFrameLocks noGrp="1"/>
          </p:cNvGraphicFramePr>
          <p:nvPr>
            <p:extLst>
              <p:ext uri="{D42A27DB-BD31-4B8C-83A1-F6EECF244321}">
                <p14:modId xmlns:p14="http://schemas.microsoft.com/office/powerpoint/2010/main" val="4292076774"/>
              </p:ext>
            </p:extLst>
          </p:nvPr>
        </p:nvGraphicFramePr>
        <p:xfrm>
          <a:off x="1108785" y="1805376"/>
          <a:ext cx="2635344" cy="2225040"/>
        </p:xfrm>
        <a:graphic>
          <a:graphicData uri="http://schemas.openxmlformats.org/drawingml/2006/table">
            <a:tbl>
              <a:tblPr firstRow="1" bandRow="1">
                <a:tableStyleId>{2D5ABB26-0587-4C30-8999-92F81FD0307C}</a:tableStyleId>
              </a:tblPr>
              <a:tblGrid>
                <a:gridCol w="544159">
                  <a:extLst>
                    <a:ext uri="{9D8B030D-6E8A-4147-A177-3AD203B41FA5}">
                      <a16:colId xmlns:a16="http://schemas.microsoft.com/office/drawing/2014/main" val="3925422307"/>
                    </a:ext>
                  </a:extLst>
                </a:gridCol>
                <a:gridCol w="2091185">
                  <a:extLst>
                    <a:ext uri="{9D8B030D-6E8A-4147-A177-3AD203B41FA5}">
                      <a16:colId xmlns:a16="http://schemas.microsoft.com/office/drawing/2014/main" val="619766563"/>
                    </a:ext>
                  </a:extLst>
                </a:gridCol>
              </a:tblGrid>
              <a:tr h="370840">
                <a:tc>
                  <a:txBody>
                    <a:bodyPr/>
                    <a:lstStyle/>
                    <a:p>
                      <a:endParaRPr lang="en-GB" sz="1400" dirty="0"/>
                    </a:p>
                  </a:txBody>
                  <a:tcPr/>
                </a:tc>
                <a:tc>
                  <a:txBody>
                    <a:bodyPr/>
                    <a:lstStyle/>
                    <a:p>
                      <a:r>
                        <a:rPr lang="en-GB" sz="1400" dirty="0"/>
                        <a:t>/analysis: final reports</a:t>
                      </a:r>
                    </a:p>
                  </a:txBody>
                  <a:tcPr/>
                </a:tc>
                <a:extLst>
                  <a:ext uri="{0D108BD9-81ED-4DB2-BD59-A6C34878D82A}">
                    <a16:rowId xmlns:a16="http://schemas.microsoft.com/office/drawing/2014/main" val="3679031781"/>
                  </a:ext>
                </a:extLst>
              </a:tr>
              <a:tr h="370840">
                <a:tc>
                  <a:txBody>
                    <a:bodyPr/>
                    <a:lstStyle/>
                    <a:p>
                      <a:endParaRPr lang="en-GB" sz="1400" dirty="0"/>
                    </a:p>
                  </a:txBody>
                  <a:tcPr/>
                </a:tc>
                <a:tc>
                  <a:txBody>
                    <a:bodyPr/>
                    <a:lstStyle/>
                    <a:p>
                      <a:r>
                        <a:rPr lang="en-GB" sz="1400" dirty="0"/>
                        <a:t>/</a:t>
                      </a:r>
                      <a:r>
                        <a:rPr lang="en-GB" sz="1400" dirty="0" err="1"/>
                        <a:t>src</a:t>
                      </a:r>
                      <a:r>
                        <a:rPr lang="en-GB" sz="1400" dirty="0"/>
                        <a:t>: scripts</a:t>
                      </a:r>
                    </a:p>
                  </a:txBody>
                  <a:tcPr/>
                </a:tc>
                <a:extLst>
                  <a:ext uri="{0D108BD9-81ED-4DB2-BD59-A6C34878D82A}">
                    <a16:rowId xmlns:a16="http://schemas.microsoft.com/office/drawing/2014/main" val="3048016042"/>
                  </a:ext>
                </a:extLst>
              </a:tr>
              <a:tr h="370840">
                <a:tc>
                  <a:txBody>
                    <a:bodyPr/>
                    <a:lstStyle/>
                    <a:p>
                      <a:endParaRPr lang="en-GB" sz="1400" dirty="0"/>
                    </a:p>
                  </a:txBody>
                  <a:tcPr/>
                </a:tc>
                <a:tc>
                  <a:txBody>
                    <a:bodyPr/>
                    <a:lstStyle/>
                    <a:p>
                      <a:r>
                        <a:rPr lang="en-GB" sz="1400" dirty="0"/>
                        <a:t>/output: data artifacts</a:t>
                      </a:r>
                    </a:p>
                  </a:txBody>
                  <a:tcPr/>
                </a:tc>
                <a:extLst>
                  <a:ext uri="{0D108BD9-81ED-4DB2-BD59-A6C34878D82A}">
                    <a16:rowId xmlns:a16="http://schemas.microsoft.com/office/drawing/2014/main" val="205566662"/>
                  </a:ext>
                </a:extLst>
              </a:tr>
              <a:tr h="370840">
                <a:tc>
                  <a:txBody>
                    <a:bodyPr/>
                    <a:lstStyle/>
                    <a:p>
                      <a:endParaRPr lang="en-GB" sz="1400" dirty="0"/>
                    </a:p>
                  </a:txBody>
                  <a:tcPr/>
                </a:tc>
                <a:tc>
                  <a:txBody>
                    <a:bodyPr/>
                    <a:lstStyle/>
                    <a:p>
                      <a:r>
                        <a:rPr lang="en-GB" sz="1400" dirty="0"/>
                        <a:t>/data: raw source data</a:t>
                      </a:r>
                    </a:p>
                  </a:txBody>
                  <a:tcPr/>
                </a:tc>
                <a:extLst>
                  <a:ext uri="{0D108BD9-81ED-4DB2-BD59-A6C34878D82A}">
                    <a16:rowId xmlns:a16="http://schemas.microsoft.com/office/drawing/2014/main" val="640309712"/>
                  </a:ext>
                </a:extLst>
              </a:tr>
              <a:tr h="370840">
                <a:tc>
                  <a:txBody>
                    <a:bodyPr/>
                    <a:lstStyle/>
                    <a:p>
                      <a:endParaRPr lang="en-GB" sz="1400" dirty="0"/>
                    </a:p>
                  </a:txBody>
                  <a:tcPr/>
                </a:tc>
                <a:tc>
                  <a:txBody>
                    <a:bodyPr/>
                    <a:lstStyle/>
                    <a:p>
                      <a:r>
                        <a:rPr lang="en-GB" sz="1400" dirty="0"/>
                        <a:t>/doc: documentation</a:t>
                      </a:r>
                    </a:p>
                  </a:txBody>
                  <a:tcPr/>
                </a:tc>
                <a:extLst>
                  <a:ext uri="{0D108BD9-81ED-4DB2-BD59-A6C34878D82A}">
                    <a16:rowId xmlns:a16="http://schemas.microsoft.com/office/drawing/2014/main" val="237438989"/>
                  </a:ext>
                </a:extLst>
              </a:tr>
              <a:tr h="370840">
                <a:tc>
                  <a:txBody>
                    <a:bodyPr/>
                    <a:lstStyle/>
                    <a:p>
                      <a:endParaRPr lang="en-GB" sz="1400"/>
                    </a:p>
                  </a:txBody>
                  <a:tcPr/>
                </a:tc>
                <a:tc>
                  <a:txBody>
                    <a:bodyPr/>
                    <a:lstStyle/>
                    <a:p>
                      <a:r>
                        <a:rPr lang="en-GB" sz="1400" dirty="0"/>
                        <a:t>/</a:t>
                      </a:r>
                      <a:r>
                        <a:rPr lang="en-GB" sz="1400" dirty="0" err="1"/>
                        <a:t>ext</a:t>
                      </a:r>
                      <a:r>
                        <a:rPr lang="en-GB" sz="1400" dirty="0"/>
                        <a:t>: external files</a:t>
                      </a:r>
                    </a:p>
                  </a:txBody>
                  <a:tcPr/>
                </a:tc>
                <a:extLst>
                  <a:ext uri="{0D108BD9-81ED-4DB2-BD59-A6C34878D82A}">
                    <a16:rowId xmlns:a16="http://schemas.microsoft.com/office/drawing/2014/main" val="553768816"/>
                  </a:ext>
                </a:extLst>
              </a:tr>
            </a:tbl>
          </a:graphicData>
        </a:graphic>
      </p:graphicFrame>
      <p:grpSp>
        <p:nvGrpSpPr>
          <p:cNvPr id="3" name="Group 2">
            <a:extLst>
              <a:ext uri="{FF2B5EF4-FFF2-40B4-BE49-F238E27FC236}">
                <a16:creationId xmlns:a16="http://schemas.microsoft.com/office/drawing/2014/main" id="{30E2A76A-19B4-4609-9A57-915EE88EBD70}"/>
              </a:ext>
            </a:extLst>
          </p:cNvPr>
          <p:cNvGrpSpPr/>
          <p:nvPr/>
        </p:nvGrpSpPr>
        <p:grpSpPr>
          <a:xfrm>
            <a:off x="1231578" y="1737112"/>
            <a:ext cx="457200" cy="2270288"/>
            <a:chOff x="5066978" y="1689503"/>
            <a:chExt cx="457200" cy="2270288"/>
          </a:xfrm>
        </p:grpSpPr>
        <p:pic>
          <p:nvPicPr>
            <p:cNvPr id="21" name="Graphic 20" descr="Folder">
              <a:extLst>
                <a:ext uri="{FF2B5EF4-FFF2-40B4-BE49-F238E27FC236}">
                  <a16:creationId xmlns:a16="http://schemas.microsoft.com/office/drawing/2014/main" id="{E0481EEE-44E5-4E44-AD55-6F8689A673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1689503"/>
              <a:ext cx="457200" cy="457200"/>
            </a:xfrm>
            <a:prstGeom prst="rect">
              <a:avLst/>
            </a:prstGeom>
          </p:spPr>
        </p:pic>
        <p:pic>
          <p:nvPicPr>
            <p:cNvPr id="23" name="Graphic 22" descr="Folder">
              <a:extLst>
                <a:ext uri="{FF2B5EF4-FFF2-40B4-BE49-F238E27FC236}">
                  <a16:creationId xmlns:a16="http://schemas.microsoft.com/office/drawing/2014/main" id="{66E56B43-3545-47F9-8D0D-0FC8664703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2054711"/>
              <a:ext cx="457200" cy="457200"/>
            </a:xfrm>
            <a:prstGeom prst="rect">
              <a:avLst/>
            </a:prstGeom>
          </p:spPr>
        </p:pic>
        <p:pic>
          <p:nvPicPr>
            <p:cNvPr id="25" name="Graphic 24" descr="Folder">
              <a:extLst>
                <a:ext uri="{FF2B5EF4-FFF2-40B4-BE49-F238E27FC236}">
                  <a16:creationId xmlns:a16="http://schemas.microsoft.com/office/drawing/2014/main" id="{5331310D-7837-45DA-938E-5EEFF53CF0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2413087"/>
              <a:ext cx="457200" cy="457200"/>
            </a:xfrm>
            <a:prstGeom prst="rect">
              <a:avLst/>
            </a:prstGeom>
          </p:spPr>
        </p:pic>
        <p:pic>
          <p:nvPicPr>
            <p:cNvPr id="27" name="Graphic 26" descr="Folder">
              <a:extLst>
                <a:ext uri="{FF2B5EF4-FFF2-40B4-BE49-F238E27FC236}">
                  <a16:creationId xmlns:a16="http://schemas.microsoft.com/office/drawing/2014/main" id="{09DBC43D-4A3D-4543-A276-F8194A013A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2778295"/>
              <a:ext cx="457200" cy="457200"/>
            </a:xfrm>
            <a:prstGeom prst="rect">
              <a:avLst/>
            </a:prstGeom>
          </p:spPr>
        </p:pic>
        <p:pic>
          <p:nvPicPr>
            <p:cNvPr id="29" name="Graphic 28" descr="Folder">
              <a:extLst>
                <a:ext uri="{FF2B5EF4-FFF2-40B4-BE49-F238E27FC236}">
                  <a16:creationId xmlns:a16="http://schemas.microsoft.com/office/drawing/2014/main" id="{C858F48D-3B2A-4C23-B49C-B777EE06A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3118135"/>
              <a:ext cx="457200" cy="457200"/>
            </a:xfrm>
            <a:prstGeom prst="rect">
              <a:avLst/>
            </a:prstGeom>
          </p:spPr>
        </p:pic>
        <p:pic>
          <p:nvPicPr>
            <p:cNvPr id="31" name="Graphic 30" descr="Folder">
              <a:extLst>
                <a:ext uri="{FF2B5EF4-FFF2-40B4-BE49-F238E27FC236}">
                  <a16:creationId xmlns:a16="http://schemas.microsoft.com/office/drawing/2014/main" id="{9A307B97-83BB-4E0F-84FB-BAC6BFE91E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3502591"/>
              <a:ext cx="457200" cy="457200"/>
            </a:xfrm>
            <a:prstGeom prst="rect">
              <a:avLst/>
            </a:prstGeom>
          </p:spPr>
        </p:pic>
      </p:grpSp>
      <p:cxnSp>
        <p:nvCxnSpPr>
          <p:cNvPr id="33" name="Straight Arrow Connector 32">
            <a:extLst>
              <a:ext uri="{FF2B5EF4-FFF2-40B4-BE49-F238E27FC236}">
                <a16:creationId xmlns:a16="http://schemas.microsoft.com/office/drawing/2014/main" id="{F50FE676-74D2-4183-AE72-7677D9FA842F}"/>
              </a:ext>
            </a:extLst>
          </p:cNvPr>
          <p:cNvCxnSpPr>
            <a:cxnSpLocks/>
          </p:cNvCxnSpPr>
          <p:nvPr/>
        </p:nvCxnSpPr>
        <p:spPr>
          <a:xfrm flipV="1">
            <a:off x="3505716" y="1306381"/>
            <a:ext cx="4184469" cy="65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AC8D690-35A9-4A4D-B8CB-0197076F2FF2}"/>
              </a:ext>
            </a:extLst>
          </p:cNvPr>
          <p:cNvCxnSpPr>
            <a:cxnSpLocks/>
          </p:cNvCxnSpPr>
          <p:nvPr/>
        </p:nvCxnSpPr>
        <p:spPr>
          <a:xfrm>
            <a:off x="3505716" y="2300716"/>
            <a:ext cx="4184469" cy="3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B3FE897-4ED4-44F4-AB2D-8E10DB2B6F71}"/>
              </a:ext>
            </a:extLst>
          </p:cNvPr>
          <p:cNvCxnSpPr>
            <a:cxnSpLocks/>
          </p:cNvCxnSpPr>
          <p:nvPr/>
        </p:nvCxnSpPr>
        <p:spPr>
          <a:xfrm flipV="1">
            <a:off x="3611880" y="2835705"/>
            <a:ext cx="4090442" cy="218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701FB94-7B0A-4840-B3A8-A93270E571F0}"/>
              </a:ext>
            </a:extLst>
          </p:cNvPr>
          <p:cNvSpPr txBox="1"/>
          <p:nvPr/>
        </p:nvSpPr>
        <p:spPr>
          <a:xfrm>
            <a:off x="1059984" y="6400465"/>
            <a:ext cx="7690477" cy="369332"/>
          </a:xfrm>
          <a:prstGeom prst="rect">
            <a:avLst/>
          </a:prstGeom>
          <a:noFill/>
        </p:spPr>
        <p:txBody>
          <a:bodyPr wrap="square">
            <a:spAutoFit/>
          </a:bodyPr>
          <a:lstStyle/>
          <a:p>
            <a:r>
              <a:rPr lang="en-GB" dirty="0"/>
              <a:t>https://emilyriederer.netlify.app/post/rmarkdown-driven-development/</a:t>
            </a:r>
          </a:p>
        </p:txBody>
      </p:sp>
      <p:cxnSp>
        <p:nvCxnSpPr>
          <p:cNvPr id="34" name="Connector: Elbow 33">
            <a:extLst>
              <a:ext uri="{FF2B5EF4-FFF2-40B4-BE49-F238E27FC236}">
                <a16:creationId xmlns:a16="http://schemas.microsoft.com/office/drawing/2014/main" id="{77824F1E-4A25-455E-AC3B-631642303738}"/>
              </a:ext>
            </a:extLst>
          </p:cNvPr>
          <p:cNvCxnSpPr>
            <a:endCxn id="21" idx="1"/>
          </p:cNvCxnSpPr>
          <p:nvPr/>
        </p:nvCxnSpPr>
        <p:spPr>
          <a:xfrm rot="10800000">
            <a:off x="1231578" y="1965712"/>
            <a:ext cx="6470744" cy="3485128"/>
          </a:xfrm>
          <a:prstGeom prst="bentConnector3">
            <a:avLst>
              <a:gd name="adj1" fmla="val 103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3FB713-3469-4FF4-9243-C90EE482650A}"/>
              </a:ext>
            </a:extLst>
          </p:cNvPr>
          <p:cNvCxnSpPr>
            <a:cxnSpLocks/>
          </p:cNvCxnSpPr>
          <p:nvPr/>
        </p:nvCxnSpPr>
        <p:spPr>
          <a:xfrm flipV="1">
            <a:off x="3611880" y="1306381"/>
            <a:ext cx="4102579" cy="249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864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825982-2E5C-43F7-AE3C-E817D6793CE7}"/>
              </a:ext>
            </a:extLst>
          </p:cNvPr>
          <p:cNvSpPr>
            <a:spLocks noGrp="1"/>
          </p:cNvSpPr>
          <p:nvPr>
            <p:ph type="title"/>
          </p:nvPr>
        </p:nvSpPr>
        <p:spPr/>
        <p:txBody>
          <a:bodyPr/>
          <a:lstStyle/>
          <a:p>
            <a:r>
              <a:rPr lang="en-GB" dirty="0"/>
              <a:t>Markdown</a:t>
            </a:r>
          </a:p>
        </p:txBody>
      </p:sp>
      <p:sp>
        <p:nvSpPr>
          <p:cNvPr id="5" name="Text Placeholder 4">
            <a:extLst>
              <a:ext uri="{FF2B5EF4-FFF2-40B4-BE49-F238E27FC236}">
                <a16:creationId xmlns:a16="http://schemas.microsoft.com/office/drawing/2014/main" id="{77886523-77E8-4A13-ACD7-F9A3338273B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09050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FA272-19E0-4E99-8D17-62192B3497EC}"/>
              </a:ext>
            </a:extLst>
          </p:cNvPr>
          <p:cNvSpPr>
            <a:spLocks noGrp="1"/>
          </p:cNvSpPr>
          <p:nvPr>
            <p:ph type="title"/>
          </p:nvPr>
        </p:nvSpPr>
        <p:spPr/>
        <p:txBody>
          <a:bodyPr/>
          <a:lstStyle/>
          <a:p>
            <a:r>
              <a:rPr lang="en-GB" dirty="0"/>
              <a:t>YAML</a:t>
            </a:r>
          </a:p>
        </p:txBody>
      </p:sp>
      <p:sp>
        <p:nvSpPr>
          <p:cNvPr id="3" name="Content Placeholder 2">
            <a:extLst>
              <a:ext uri="{FF2B5EF4-FFF2-40B4-BE49-F238E27FC236}">
                <a16:creationId xmlns:a16="http://schemas.microsoft.com/office/drawing/2014/main" id="{5106158B-7C47-49B7-B8EF-ED1DD5C21734}"/>
              </a:ext>
            </a:extLst>
          </p:cNvPr>
          <p:cNvSpPr>
            <a:spLocks noGrp="1"/>
          </p:cNvSpPr>
          <p:nvPr>
            <p:ph idx="1"/>
          </p:nvPr>
        </p:nvSpPr>
        <p:spPr>
          <a:xfrm>
            <a:off x="581193" y="1584960"/>
            <a:ext cx="6515568" cy="4390390"/>
          </a:xfrm>
        </p:spPr>
        <p:txBody>
          <a:bodyPr>
            <a:normAutofit lnSpcReduction="10000"/>
          </a:bodyPr>
          <a:lstStyle/>
          <a:p>
            <a:r>
              <a:rPr lang="en-GB" dirty="0"/>
              <a:t>Title repeats on every page</a:t>
            </a:r>
          </a:p>
          <a:p>
            <a:r>
              <a:rPr lang="en-GB" dirty="0"/>
              <a:t>Theme in this case </a:t>
            </a:r>
            <a:r>
              <a:rPr lang="en-GB" i="1" dirty="0" err="1"/>
              <a:t>cosmo</a:t>
            </a:r>
            <a:r>
              <a:rPr lang="en-GB" dirty="0"/>
              <a:t> (which is actually the default) and is similar to NHS house style</a:t>
            </a:r>
          </a:p>
          <a:p>
            <a:r>
              <a:rPr lang="en-GB" dirty="0"/>
              <a:t>Orientation </a:t>
            </a:r>
          </a:p>
          <a:p>
            <a:pPr lvl="1"/>
            <a:r>
              <a:rPr lang="en-GB" dirty="0"/>
              <a:t>Column or row</a:t>
            </a:r>
          </a:p>
          <a:p>
            <a:pPr lvl="1"/>
            <a:r>
              <a:rPr lang="en-GB" dirty="0"/>
              <a:t>You can embed columns in rows and rows in columns</a:t>
            </a:r>
          </a:p>
          <a:p>
            <a:r>
              <a:rPr lang="en-GB" dirty="0"/>
              <a:t>Parameters used to select content (trust)</a:t>
            </a:r>
          </a:p>
          <a:p>
            <a:r>
              <a:rPr lang="en-GB" dirty="0"/>
              <a:t>Logo, you can include image in title bar</a:t>
            </a:r>
          </a:p>
          <a:p>
            <a:pPr lvl="1"/>
            <a:r>
              <a:rPr lang="en-GB" dirty="0"/>
              <a:t>Not vector image and fixed size and will go pixelated</a:t>
            </a:r>
          </a:p>
        </p:txBody>
      </p:sp>
      <p:pic>
        <p:nvPicPr>
          <p:cNvPr id="5" name="Picture 4">
            <a:extLst>
              <a:ext uri="{FF2B5EF4-FFF2-40B4-BE49-F238E27FC236}">
                <a16:creationId xmlns:a16="http://schemas.microsoft.com/office/drawing/2014/main" id="{EBD4463C-D8AD-485C-A9DB-0E371F7BA7CA}"/>
              </a:ext>
            </a:extLst>
          </p:cNvPr>
          <p:cNvPicPr>
            <a:picLocks noChangeAspect="1"/>
          </p:cNvPicPr>
          <p:nvPr/>
        </p:nvPicPr>
        <p:blipFill>
          <a:blip r:embed="rId2"/>
          <a:stretch>
            <a:fillRect/>
          </a:stretch>
        </p:blipFill>
        <p:spPr>
          <a:xfrm>
            <a:off x="6838311" y="2099684"/>
            <a:ext cx="5292729" cy="2634170"/>
          </a:xfrm>
          <a:prstGeom prst="rect">
            <a:avLst/>
          </a:prstGeom>
        </p:spPr>
      </p:pic>
      <p:pic>
        <p:nvPicPr>
          <p:cNvPr id="4" name="Graphic 3" descr="Badge 1">
            <a:extLst>
              <a:ext uri="{FF2B5EF4-FFF2-40B4-BE49-F238E27FC236}">
                <a16:creationId xmlns:a16="http://schemas.microsoft.com/office/drawing/2014/main" id="{734D4299-008B-4A5C-9EC5-34F5C0A5DF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48488" y="2196720"/>
            <a:ext cx="441912" cy="441912"/>
          </a:xfrm>
          <a:prstGeom prst="rect">
            <a:avLst/>
          </a:prstGeom>
        </p:spPr>
      </p:pic>
      <p:pic>
        <p:nvPicPr>
          <p:cNvPr id="8" name="Graphic 7" descr="Badge">
            <a:extLst>
              <a:ext uri="{FF2B5EF4-FFF2-40B4-BE49-F238E27FC236}">
                <a16:creationId xmlns:a16="http://schemas.microsoft.com/office/drawing/2014/main" id="{6140BB75-06CA-4CDB-AB6E-D88676DCCE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48488" y="2875773"/>
            <a:ext cx="441912" cy="441912"/>
          </a:xfrm>
          <a:prstGeom prst="rect">
            <a:avLst/>
          </a:prstGeom>
        </p:spPr>
      </p:pic>
      <p:pic>
        <p:nvPicPr>
          <p:cNvPr id="10" name="Graphic 9" descr="Badge 3">
            <a:extLst>
              <a:ext uri="{FF2B5EF4-FFF2-40B4-BE49-F238E27FC236}">
                <a16:creationId xmlns:a16="http://schemas.microsoft.com/office/drawing/2014/main" id="{43C79140-F1F4-4CEC-8103-BA43F5D91A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662935" y="3258768"/>
            <a:ext cx="413017" cy="413017"/>
          </a:xfrm>
          <a:prstGeom prst="rect">
            <a:avLst/>
          </a:prstGeom>
        </p:spPr>
      </p:pic>
      <p:pic>
        <p:nvPicPr>
          <p:cNvPr id="16" name="Graphic 15" descr="Badge 4">
            <a:extLst>
              <a:ext uri="{FF2B5EF4-FFF2-40B4-BE49-F238E27FC236}">
                <a16:creationId xmlns:a16="http://schemas.microsoft.com/office/drawing/2014/main" id="{5FCF6B5D-7E63-4EB3-86D4-8CC0BE607C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692785" y="3619538"/>
            <a:ext cx="390391" cy="390391"/>
          </a:xfrm>
          <a:prstGeom prst="rect">
            <a:avLst/>
          </a:prstGeom>
        </p:spPr>
      </p:pic>
      <p:pic>
        <p:nvPicPr>
          <p:cNvPr id="18" name="Graphic 17" descr="Badge 5">
            <a:extLst>
              <a:ext uri="{FF2B5EF4-FFF2-40B4-BE49-F238E27FC236}">
                <a16:creationId xmlns:a16="http://schemas.microsoft.com/office/drawing/2014/main" id="{06688F3E-FC96-442A-97DC-7AE6DBDE02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684280" y="4115674"/>
            <a:ext cx="392216" cy="392216"/>
          </a:xfrm>
          <a:prstGeom prst="rect">
            <a:avLst/>
          </a:prstGeom>
        </p:spPr>
      </p:pic>
      <p:pic>
        <p:nvPicPr>
          <p:cNvPr id="22" name="Graphic 21" descr="Badge 1">
            <a:extLst>
              <a:ext uri="{FF2B5EF4-FFF2-40B4-BE49-F238E27FC236}">
                <a16:creationId xmlns:a16="http://schemas.microsoft.com/office/drawing/2014/main" id="{10391BAE-D1C7-4F20-A3A5-44EF66FF8B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4248" y="1658240"/>
            <a:ext cx="441912" cy="441912"/>
          </a:xfrm>
          <a:prstGeom prst="rect">
            <a:avLst/>
          </a:prstGeom>
        </p:spPr>
      </p:pic>
      <p:pic>
        <p:nvPicPr>
          <p:cNvPr id="24" name="Graphic 23" descr="Badge">
            <a:extLst>
              <a:ext uri="{FF2B5EF4-FFF2-40B4-BE49-F238E27FC236}">
                <a16:creationId xmlns:a16="http://schemas.microsoft.com/office/drawing/2014/main" id="{6011FB19-F85E-4298-A693-FA00B20DB7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8448" y="2500066"/>
            <a:ext cx="441912" cy="441912"/>
          </a:xfrm>
          <a:prstGeom prst="rect">
            <a:avLst/>
          </a:prstGeom>
        </p:spPr>
      </p:pic>
      <p:pic>
        <p:nvPicPr>
          <p:cNvPr id="26" name="Graphic 25" descr="Badge 3">
            <a:extLst>
              <a:ext uri="{FF2B5EF4-FFF2-40B4-BE49-F238E27FC236}">
                <a16:creationId xmlns:a16="http://schemas.microsoft.com/office/drawing/2014/main" id="{F2C2DFE3-AF56-4252-9704-A646AFF0D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74815" y="3003752"/>
            <a:ext cx="413017" cy="413017"/>
          </a:xfrm>
          <a:prstGeom prst="rect">
            <a:avLst/>
          </a:prstGeom>
        </p:spPr>
      </p:pic>
      <p:pic>
        <p:nvPicPr>
          <p:cNvPr id="28" name="Graphic 27" descr="Badge 4">
            <a:extLst>
              <a:ext uri="{FF2B5EF4-FFF2-40B4-BE49-F238E27FC236}">
                <a16:creationId xmlns:a16="http://schemas.microsoft.com/office/drawing/2014/main" id="{3358466D-D99F-4D05-A57B-1F031CBB0C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29044" y="4395664"/>
            <a:ext cx="390391" cy="390391"/>
          </a:xfrm>
          <a:prstGeom prst="rect">
            <a:avLst/>
          </a:prstGeom>
        </p:spPr>
      </p:pic>
      <p:pic>
        <p:nvPicPr>
          <p:cNvPr id="30" name="Graphic 29" descr="Badge 5">
            <a:extLst>
              <a:ext uri="{FF2B5EF4-FFF2-40B4-BE49-F238E27FC236}">
                <a16:creationId xmlns:a16="http://schemas.microsoft.com/office/drawing/2014/main" id="{A7028CDC-6EFB-4F75-AB52-4423440D21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6885" y="4890889"/>
            <a:ext cx="392216" cy="392216"/>
          </a:xfrm>
          <a:prstGeom prst="rect">
            <a:avLst/>
          </a:prstGeom>
        </p:spPr>
      </p:pic>
    </p:spTree>
    <p:extLst>
      <p:ext uri="{BB962C8B-B14F-4D97-AF65-F5344CB8AC3E}">
        <p14:creationId xmlns:p14="http://schemas.microsoft.com/office/powerpoint/2010/main" val="3173245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A5FF-C4E7-40C6-9523-A73FBE6FEB84}"/>
              </a:ext>
            </a:extLst>
          </p:cNvPr>
          <p:cNvSpPr>
            <a:spLocks noGrp="1"/>
          </p:cNvSpPr>
          <p:nvPr>
            <p:ph type="title"/>
          </p:nvPr>
        </p:nvSpPr>
        <p:spPr/>
        <p:txBody>
          <a:bodyPr/>
          <a:lstStyle/>
          <a:p>
            <a:r>
              <a:rPr lang="en-GB" dirty="0"/>
              <a:t>Libraries</a:t>
            </a:r>
          </a:p>
        </p:txBody>
      </p:sp>
      <p:sp>
        <p:nvSpPr>
          <p:cNvPr id="3" name="Content Placeholder 2">
            <a:extLst>
              <a:ext uri="{FF2B5EF4-FFF2-40B4-BE49-F238E27FC236}">
                <a16:creationId xmlns:a16="http://schemas.microsoft.com/office/drawing/2014/main" id="{AC216481-39FA-4733-8C4A-86EE66E5DA62}"/>
              </a:ext>
            </a:extLst>
          </p:cNvPr>
          <p:cNvSpPr>
            <a:spLocks noGrp="1"/>
          </p:cNvSpPr>
          <p:nvPr>
            <p:ph idx="1"/>
          </p:nvPr>
        </p:nvSpPr>
        <p:spPr>
          <a:xfrm>
            <a:off x="581191" y="1281902"/>
            <a:ext cx="6023389" cy="2114441"/>
          </a:xfrm>
        </p:spPr>
        <p:txBody>
          <a:bodyPr/>
          <a:lstStyle/>
          <a:p>
            <a:r>
              <a:rPr lang="en-GB" sz="2000" dirty="0"/>
              <a:t>Bit of a magpie when it comes to libraries</a:t>
            </a:r>
          </a:p>
          <a:p>
            <a:r>
              <a:rPr lang="en-GB" sz="2000" dirty="0"/>
              <a:t>Also like to use things I know that work hence </a:t>
            </a:r>
            <a:r>
              <a:rPr lang="en-GB" sz="2000" dirty="0" err="1"/>
              <a:t>sqldf</a:t>
            </a:r>
            <a:endParaRPr lang="en-GB" sz="2000" dirty="0"/>
          </a:p>
          <a:p>
            <a:pPr lvl="1"/>
            <a:r>
              <a:rPr lang="en-GB" dirty="0"/>
              <a:t>Used for grouping and ordering data</a:t>
            </a:r>
          </a:p>
        </p:txBody>
      </p:sp>
      <p:sp>
        <p:nvSpPr>
          <p:cNvPr id="8" name="Title 1">
            <a:extLst>
              <a:ext uri="{FF2B5EF4-FFF2-40B4-BE49-F238E27FC236}">
                <a16:creationId xmlns:a16="http://schemas.microsoft.com/office/drawing/2014/main" id="{0D353924-11B5-44A1-B57A-8BCBBF544DFA}"/>
              </a:ext>
            </a:extLst>
          </p:cNvPr>
          <p:cNvSpPr txBox="1">
            <a:spLocks/>
          </p:cNvSpPr>
          <p:nvPr/>
        </p:nvSpPr>
        <p:spPr>
          <a:xfrm>
            <a:off x="581192" y="3565161"/>
            <a:ext cx="11029616" cy="537097"/>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lang="en-US" sz="2800" b="1" kern="1200" cap="all" dirty="0">
                <a:solidFill>
                  <a:srgbClr val="85C9F0"/>
                </a:solidFill>
                <a:latin typeface="Comfortaa"/>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Data</a:t>
            </a:r>
          </a:p>
        </p:txBody>
      </p:sp>
      <p:sp>
        <p:nvSpPr>
          <p:cNvPr id="9" name="Content Placeholder 2">
            <a:extLst>
              <a:ext uri="{FF2B5EF4-FFF2-40B4-BE49-F238E27FC236}">
                <a16:creationId xmlns:a16="http://schemas.microsoft.com/office/drawing/2014/main" id="{9881273F-3F19-44F9-BACC-6650B76DBD85}"/>
              </a:ext>
            </a:extLst>
          </p:cNvPr>
          <p:cNvSpPr txBox="1">
            <a:spLocks/>
          </p:cNvSpPr>
          <p:nvPr/>
        </p:nvSpPr>
        <p:spPr>
          <a:xfrm>
            <a:off x="581191" y="4189108"/>
            <a:ext cx="6023389" cy="2114441"/>
          </a:xfrm>
          <a:prstGeom prst="rect">
            <a:avLst/>
          </a:prstGeom>
        </p:spPr>
        <p:txBody>
          <a:bodyPr vert="horz" lIns="91440" tIns="45720" rIns="91440" bIns="45720" rtlCol="0" anchor="t">
            <a:normAutofit fontScale="77500" lnSpcReduction="20000"/>
          </a:bodyPr>
          <a:lstStyle>
            <a:lvl1pPr marL="306000" indent="-306000" algn="l" defTabSz="457200" rtl="0" eaLnBrk="1" latinLnBrk="0" hangingPunct="1">
              <a:lnSpc>
                <a:spcPct val="110000"/>
              </a:lnSpc>
              <a:spcBef>
                <a:spcPct val="20000"/>
              </a:spcBef>
              <a:spcAft>
                <a:spcPts val="600"/>
              </a:spcAft>
              <a:buClr>
                <a:srgbClr val="85C9F0"/>
              </a:buClr>
              <a:buSzPct val="92000"/>
              <a:buFont typeface="Wingdings 2" panose="05020102010507070707" pitchFamily="18" charset="2"/>
              <a:buChar char=""/>
              <a:defRPr sz="24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1pPr>
            <a:lvl2pPr marL="630000" indent="-306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20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2pPr>
            <a:lvl3pPr marL="900000" indent="-270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8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3pPr>
            <a:lvl4pPr marL="1242000" indent="-234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6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4pPr>
            <a:lvl5pPr marL="1602000" indent="-234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6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z="2600" dirty="0"/>
              <a:t>Two data files</a:t>
            </a:r>
          </a:p>
          <a:p>
            <a:pPr lvl="1"/>
            <a:r>
              <a:rPr lang="en-GB" sz="2200" dirty="0"/>
              <a:t>Split required to reduce data frame size</a:t>
            </a:r>
          </a:p>
          <a:p>
            <a:pPr algn="just">
              <a:buFont typeface="Arial" panose="020B0604020202020204" pitchFamily="34" charset="0"/>
              <a:buChar char="•"/>
            </a:pPr>
            <a:r>
              <a:rPr lang="en-GB" sz="2600" dirty="0"/>
              <a:t>Use .</a:t>
            </a:r>
            <a:r>
              <a:rPr lang="en-GB" sz="2600" dirty="0" err="1"/>
              <a:t>rds</a:t>
            </a:r>
            <a:r>
              <a:rPr lang="en-GB" sz="2600" dirty="0"/>
              <a:t> </a:t>
            </a:r>
          </a:p>
          <a:p>
            <a:pPr lvl="1" algn="just">
              <a:buFont typeface="Arial" panose="020B0604020202020204" pitchFamily="34" charset="0"/>
              <a:buChar char="•"/>
            </a:pPr>
            <a:r>
              <a:rPr lang="en-GB" sz="2200" dirty="0"/>
              <a:t>faster to restore the data to R</a:t>
            </a:r>
          </a:p>
          <a:p>
            <a:pPr lvl="1" algn="just">
              <a:buFont typeface="Arial" panose="020B0604020202020204" pitchFamily="34" charset="0"/>
              <a:buChar char="•"/>
            </a:pPr>
            <a:r>
              <a:rPr lang="en-GB" sz="2200" dirty="0"/>
              <a:t>keeps R specific information encoded in the data (e.g., attributes, variable types, etc).</a:t>
            </a:r>
          </a:p>
          <a:p>
            <a:endParaRPr lang="en-GB" dirty="0"/>
          </a:p>
        </p:txBody>
      </p:sp>
      <p:pic>
        <p:nvPicPr>
          <p:cNvPr id="5" name="Picture 4">
            <a:extLst>
              <a:ext uri="{FF2B5EF4-FFF2-40B4-BE49-F238E27FC236}">
                <a16:creationId xmlns:a16="http://schemas.microsoft.com/office/drawing/2014/main" id="{D4501186-7EE9-4004-8E8F-853097BB35EA}"/>
              </a:ext>
            </a:extLst>
          </p:cNvPr>
          <p:cNvPicPr>
            <a:picLocks noChangeAspect="1"/>
          </p:cNvPicPr>
          <p:nvPr/>
        </p:nvPicPr>
        <p:blipFill>
          <a:blip r:embed="rId2"/>
          <a:stretch>
            <a:fillRect/>
          </a:stretch>
        </p:blipFill>
        <p:spPr>
          <a:xfrm>
            <a:off x="6963593" y="1028958"/>
            <a:ext cx="4720314" cy="2280601"/>
          </a:xfrm>
          <a:prstGeom prst="rect">
            <a:avLst/>
          </a:prstGeom>
        </p:spPr>
      </p:pic>
      <p:pic>
        <p:nvPicPr>
          <p:cNvPr id="7" name="Picture 6">
            <a:extLst>
              <a:ext uri="{FF2B5EF4-FFF2-40B4-BE49-F238E27FC236}">
                <a16:creationId xmlns:a16="http://schemas.microsoft.com/office/drawing/2014/main" id="{B45DB194-84A2-4B71-B583-20559A473570}"/>
              </a:ext>
            </a:extLst>
          </p:cNvPr>
          <p:cNvPicPr>
            <a:picLocks noChangeAspect="1"/>
          </p:cNvPicPr>
          <p:nvPr/>
        </p:nvPicPr>
        <p:blipFill>
          <a:blip r:embed="rId3"/>
          <a:stretch>
            <a:fillRect/>
          </a:stretch>
        </p:blipFill>
        <p:spPr>
          <a:xfrm>
            <a:off x="5486403" y="4357860"/>
            <a:ext cx="6197504" cy="411479"/>
          </a:xfrm>
          <a:prstGeom prst="rect">
            <a:avLst/>
          </a:prstGeom>
        </p:spPr>
      </p:pic>
    </p:spTree>
    <p:extLst>
      <p:ext uri="{BB962C8B-B14F-4D97-AF65-F5344CB8AC3E}">
        <p14:creationId xmlns:p14="http://schemas.microsoft.com/office/powerpoint/2010/main" val="1811116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9CB8-E4FE-4407-9383-A4A76A1BE298}"/>
              </a:ext>
            </a:extLst>
          </p:cNvPr>
          <p:cNvSpPr>
            <a:spLocks noGrp="1"/>
          </p:cNvSpPr>
          <p:nvPr>
            <p:ph type="title"/>
          </p:nvPr>
        </p:nvSpPr>
        <p:spPr/>
        <p:txBody>
          <a:bodyPr/>
          <a:lstStyle/>
          <a:p>
            <a:r>
              <a:rPr lang="en-GB" dirty="0"/>
              <a:t>Data Wrangling</a:t>
            </a:r>
          </a:p>
        </p:txBody>
      </p:sp>
      <p:sp>
        <p:nvSpPr>
          <p:cNvPr id="3" name="Content Placeholder 2">
            <a:extLst>
              <a:ext uri="{FF2B5EF4-FFF2-40B4-BE49-F238E27FC236}">
                <a16:creationId xmlns:a16="http://schemas.microsoft.com/office/drawing/2014/main" id="{F353D84F-8157-4B2F-BEFB-12107F35CB70}"/>
              </a:ext>
            </a:extLst>
          </p:cNvPr>
          <p:cNvSpPr>
            <a:spLocks noGrp="1"/>
          </p:cNvSpPr>
          <p:nvPr>
            <p:ph idx="1"/>
          </p:nvPr>
        </p:nvSpPr>
        <p:spPr/>
        <p:txBody>
          <a:bodyPr>
            <a:normAutofit/>
          </a:bodyPr>
          <a:lstStyle/>
          <a:p>
            <a:r>
              <a:rPr lang="en-GB" dirty="0"/>
              <a:t>Much of the code is fixing the vagaries in the dataset ready for charting</a:t>
            </a:r>
          </a:p>
          <a:p>
            <a:pPr lvl="1"/>
            <a:r>
              <a:rPr lang="en-GB" dirty="0"/>
              <a:t>Introduction of new variables across years</a:t>
            </a:r>
          </a:p>
          <a:p>
            <a:pPr lvl="1"/>
            <a:r>
              <a:rPr lang="en-GB" dirty="0"/>
              <a:t>Missing data, data not available for all years or for every trust</a:t>
            </a:r>
          </a:p>
          <a:p>
            <a:pPr lvl="1"/>
            <a:r>
              <a:rPr lang="en-GB" dirty="0"/>
              <a:t>Reducing content by excluding small numbers</a:t>
            </a:r>
          </a:p>
          <a:p>
            <a:pPr lvl="1"/>
            <a:r>
              <a:rPr lang="en-GB" dirty="0"/>
              <a:t>Making variable names ‘user friendly’ for </a:t>
            </a:r>
            <a:r>
              <a:rPr lang="en-GB" dirty="0" err="1"/>
              <a:t>ggplot</a:t>
            </a:r>
            <a:r>
              <a:rPr lang="en-GB" dirty="0"/>
              <a:t> labels</a:t>
            </a:r>
          </a:p>
          <a:p>
            <a:pPr lvl="1"/>
            <a:r>
              <a:rPr lang="en-GB" dirty="0"/>
              <a:t>Pivoting data to match requirements for charts:</a:t>
            </a:r>
          </a:p>
          <a:p>
            <a:pPr lvl="2"/>
            <a:r>
              <a:rPr lang="en-GB" dirty="0"/>
              <a:t>in either long or wide format</a:t>
            </a:r>
          </a:p>
          <a:p>
            <a:pPr lvl="2"/>
            <a:r>
              <a:rPr lang="en-GB" dirty="0"/>
              <a:t>whole reporting period or latest month</a:t>
            </a:r>
          </a:p>
          <a:p>
            <a:pPr lvl="1"/>
            <a:endParaRPr lang="en-GB" dirty="0"/>
          </a:p>
        </p:txBody>
      </p:sp>
    </p:spTree>
    <p:extLst>
      <p:ext uri="{BB962C8B-B14F-4D97-AF65-F5344CB8AC3E}">
        <p14:creationId xmlns:p14="http://schemas.microsoft.com/office/powerpoint/2010/main" val="3216422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73A9-A2EC-4B36-B1EB-97C8425C39F6}"/>
              </a:ext>
            </a:extLst>
          </p:cNvPr>
          <p:cNvSpPr>
            <a:spLocks noGrp="1"/>
          </p:cNvSpPr>
          <p:nvPr>
            <p:ph type="title"/>
          </p:nvPr>
        </p:nvSpPr>
        <p:spPr/>
        <p:txBody>
          <a:bodyPr/>
          <a:lstStyle/>
          <a:p>
            <a:r>
              <a:rPr lang="en-GB" dirty="0"/>
              <a:t>Wireframes &amp; the dashboard</a:t>
            </a:r>
          </a:p>
        </p:txBody>
      </p:sp>
      <p:sp>
        <p:nvSpPr>
          <p:cNvPr id="4" name="Text Placeholder 3">
            <a:extLst>
              <a:ext uri="{FF2B5EF4-FFF2-40B4-BE49-F238E27FC236}">
                <a16:creationId xmlns:a16="http://schemas.microsoft.com/office/drawing/2014/main" id="{E54119A2-191A-47A5-A3B3-83DCCB9236F7}"/>
              </a:ext>
            </a:extLst>
          </p:cNvPr>
          <p:cNvSpPr>
            <a:spLocks noGrp="1"/>
          </p:cNvSpPr>
          <p:nvPr>
            <p:ph type="body" idx="1"/>
          </p:nvPr>
        </p:nvSpPr>
        <p:spPr/>
        <p:txBody>
          <a:bodyPr/>
          <a:lstStyle/>
          <a:p>
            <a:r>
              <a:rPr lang="en-GB" dirty="0"/>
              <a:t>Follow along at </a:t>
            </a:r>
          </a:p>
        </p:txBody>
      </p:sp>
    </p:spTree>
    <p:extLst>
      <p:ext uri="{BB962C8B-B14F-4D97-AF65-F5344CB8AC3E}">
        <p14:creationId xmlns:p14="http://schemas.microsoft.com/office/powerpoint/2010/main" val="3619088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918F6-B861-46B6-AEAF-CDB400D78A46}"/>
              </a:ext>
            </a:extLst>
          </p:cNvPr>
          <p:cNvPicPr>
            <a:picLocks noChangeAspect="1"/>
          </p:cNvPicPr>
          <p:nvPr/>
        </p:nvPicPr>
        <p:blipFill>
          <a:blip r:embed="rId2"/>
          <a:stretch>
            <a:fillRect/>
          </a:stretch>
        </p:blipFill>
        <p:spPr>
          <a:xfrm>
            <a:off x="5105717" y="716351"/>
            <a:ext cx="6788450" cy="5481175"/>
          </a:xfrm>
          <a:prstGeom prst="rect">
            <a:avLst/>
          </a:prstGeom>
        </p:spPr>
      </p:pic>
      <p:sp>
        <p:nvSpPr>
          <p:cNvPr id="2" name="Title 1">
            <a:extLst>
              <a:ext uri="{FF2B5EF4-FFF2-40B4-BE49-F238E27FC236}">
                <a16:creationId xmlns:a16="http://schemas.microsoft.com/office/drawing/2014/main" id="{E833CB4A-7EDD-4091-BE7D-ECCA3ECFE962}"/>
              </a:ext>
            </a:extLst>
          </p:cNvPr>
          <p:cNvSpPr>
            <a:spLocks noGrp="1"/>
          </p:cNvSpPr>
          <p:nvPr>
            <p:ph type="title"/>
          </p:nvPr>
        </p:nvSpPr>
        <p:spPr/>
        <p:txBody>
          <a:bodyPr/>
          <a:lstStyle/>
          <a:p>
            <a:r>
              <a:rPr lang="en-GB" dirty="0"/>
              <a:t>Page 1 - summary</a:t>
            </a:r>
          </a:p>
        </p:txBody>
      </p:sp>
      <p:pic>
        <p:nvPicPr>
          <p:cNvPr id="9" name="Graphic 8" descr="Badge 1">
            <a:extLst>
              <a:ext uri="{FF2B5EF4-FFF2-40B4-BE49-F238E27FC236}">
                <a16:creationId xmlns:a16="http://schemas.microsoft.com/office/drawing/2014/main" id="{71248801-83D8-4056-AEF8-C83B1D009F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4383" y="660474"/>
            <a:ext cx="441912" cy="441912"/>
          </a:xfrm>
          <a:prstGeom prst="rect">
            <a:avLst/>
          </a:prstGeom>
        </p:spPr>
      </p:pic>
      <p:pic>
        <p:nvPicPr>
          <p:cNvPr id="11" name="Graphic 10" descr="Badge">
            <a:extLst>
              <a:ext uri="{FF2B5EF4-FFF2-40B4-BE49-F238E27FC236}">
                <a16:creationId xmlns:a16="http://schemas.microsoft.com/office/drawing/2014/main" id="{F676AE60-C8E2-4A4C-905B-CA3B9036DA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1715" y="1097184"/>
            <a:ext cx="441912" cy="441912"/>
          </a:xfrm>
          <a:prstGeom prst="rect">
            <a:avLst/>
          </a:prstGeom>
        </p:spPr>
      </p:pic>
      <p:pic>
        <p:nvPicPr>
          <p:cNvPr id="13" name="Graphic 12" descr="Badge 3">
            <a:extLst>
              <a:ext uri="{FF2B5EF4-FFF2-40B4-BE49-F238E27FC236}">
                <a16:creationId xmlns:a16="http://schemas.microsoft.com/office/drawing/2014/main" id="{FC1D35BF-CB38-40CF-ADA0-BD4C8A7050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28715" y="1097184"/>
            <a:ext cx="413017" cy="413017"/>
          </a:xfrm>
          <a:prstGeom prst="rect">
            <a:avLst/>
          </a:prstGeom>
        </p:spPr>
      </p:pic>
      <p:sp>
        <p:nvSpPr>
          <p:cNvPr id="14" name="TextBox 13">
            <a:extLst>
              <a:ext uri="{FF2B5EF4-FFF2-40B4-BE49-F238E27FC236}">
                <a16:creationId xmlns:a16="http://schemas.microsoft.com/office/drawing/2014/main" id="{D4341F8A-BAED-4414-98FF-D2E7A3F22895}"/>
              </a:ext>
            </a:extLst>
          </p:cNvPr>
          <p:cNvSpPr txBox="1"/>
          <p:nvPr/>
        </p:nvSpPr>
        <p:spPr>
          <a:xfrm>
            <a:off x="564315" y="1389888"/>
            <a:ext cx="3359767" cy="2071336"/>
          </a:xfrm>
          <a:prstGeom prst="rect">
            <a:avLst/>
          </a:prstGeom>
          <a:noFill/>
        </p:spPr>
        <p:txBody>
          <a:bodyPr wrap="square" rtlCol="0">
            <a:spAutoFit/>
          </a:bodyPr>
          <a:lstStyle/>
          <a:p>
            <a:pPr marL="306000" indent="-306000" defTabSz="457200">
              <a:lnSpc>
                <a:spcPct val="110000"/>
              </a:lnSpc>
              <a:spcBef>
                <a:spcPct val="20000"/>
              </a:spcBef>
              <a:spcAft>
                <a:spcPts val="600"/>
              </a:spcAft>
              <a:buClr>
                <a:srgbClr val="85C9F0"/>
              </a:buClr>
              <a:buSzPct val="92000"/>
              <a:buFont typeface="Wingdings 2" panose="05020102010507070707" pitchFamily="18" charset="2"/>
              <a:buChar char=""/>
            </a:pPr>
            <a:r>
              <a:rPr lang="en-GB" sz="2400" dirty="0">
                <a:solidFill>
                  <a:schemeClr val="tx1">
                    <a:lumMod val="75000"/>
                    <a:lumOff val="25000"/>
                  </a:schemeClr>
                </a:solidFill>
                <a:latin typeface="Corbel" panose="020B0503020204020204" pitchFamily="34" charset="0"/>
                <a:cs typeface="Baghdad" pitchFamily="2" charset="-78"/>
              </a:rPr>
              <a:t>Focus is on interpreting the changes since the last publication</a:t>
            </a:r>
          </a:p>
          <a:p>
            <a:endParaRPr lang="en-GB" dirty="0"/>
          </a:p>
        </p:txBody>
      </p:sp>
    </p:spTree>
    <p:extLst>
      <p:ext uri="{BB962C8B-B14F-4D97-AF65-F5344CB8AC3E}">
        <p14:creationId xmlns:p14="http://schemas.microsoft.com/office/powerpoint/2010/main" val="3423266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17B76-8D2B-4C49-BE53-A39C55E8795F}"/>
              </a:ext>
            </a:extLst>
          </p:cNvPr>
          <p:cNvSpPr>
            <a:spLocks noGrp="1"/>
          </p:cNvSpPr>
          <p:nvPr>
            <p:ph type="title"/>
          </p:nvPr>
        </p:nvSpPr>
        <p:spPr/>
        <p:txBody>
          <a:bodyPr>
            <a:normAutofit/>
          </a:bodyPr>
          <a:lstStyle/>
          <a:p>
            <a:r>
              <a:rPr lang="en-GB" dirty="0"/>
              <a:t>Design: Page 1 - summary</a:t>
            </a:r>
          </a:p>
        </p:txBody>
      </p:sp>
      <p:graphicFrame>
        <p:nvGraphicFramePr>
          <p:cNvPr id="10" name="Table 8">
            <a:extLst>
              <a:ext uri="{FF2B5EF4-FFF2-40B4-BE49-F238E27FC236}">
                <a16:creationId xmlns:a16="http://schemas.microsoft.com/office/drawing/2014/main" id="{0CB0445F-60C6-48BC-B72F-F2EBC5E00BEF}"/>
              </a:ext>
            </a:extLst>
          </p:cNvPr>
          <p:cNvGraphicFramePr>
            <a:graphicFrameLocks noGrp="1"/>
          </p:cNvGraphicFramePr>
          <p:nvPr>
            <p:extLst>
              <p:ext uri="{D42A27DB-BD31-4B8C-83A1-F6EECF244321}">
                <p14:modId xmlns:p14="http://schemas.microsoft.com/office/powerpoint/2010/main" val="286078121"/>
              </p:ext>
            </p:extLst>
          </p:nvPr>
        </p:nvGraphicFramePr>
        <p:xfrm>
          <a:off x="267652" y="2784335"/>
          <a:ext cx="6209348" cy="2609030"/>
        </p:xfrm>
        <a:graphic>
          <a:graphicData uri="http://schemas.openxmlformats.org/drawingml/2006/table">
            <a:tbl>
              <a:tblPr firstRow="1" bandRow="1">
                <a:tableStyleId>{5C22544A-7EE6-4342-B048-85BDC9FD1C3A}</a:tableStyleId>
              </a:tblPr>
              <a:tblGrid>
                <a:gridCol w="3765868">
                  <a:extLst>
                    <a:ext uri="{9D8B030D-6E8A-4147-A177-3AD203B41FA5}">
                      <a16:colId xmlns:a16="http://schemas.microsoft.com/office/drawing/2014/main" val="3242947897"/>
                    </a:ext>
                  </a:extLst>
                </a:gridCol>
                <a:gridCol w="2443480">
                  <a:extLst>
                    <a:ext uri="{9D8B030D-6E8A-4147-A177-3AD203B41FA5}">
                      <a16:colId xmlns:a16="http://schemas.microsoft.com/office/drawing/2014/main" val="1217225586"/>
                    </a:ext>
                  </a:extLst>
                </a:gridCol>
              </a:tblGrid>
              <a:tr h="409488">
                <a:tc gridSpan="2">
                  <a:txBody>
                    <a:bodyPr/>
                    <a:lstStyle/>
                    <a:p>
                      <a:r>
                        <a:rPr lang="en-GB" dirty="0"/>
                        <a:t>Title and navigation bar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tc hMerge="1">
                  <a:txBody>
                    <a:bodyPr/>
                    <a:lstStyle/>
                    <a:p>
                      <a:endParaRPr lang="en-GB" dirty="0"/>
                    </a:p>
                  </a:txBody>
                  <a:tcPr/>
                </a:tc>
                <a:extLst>
                  <a:ext uri="{0D108BD9-81ED-4DB2-BD59-A6C34878D82A}">
                    <a16:rowId xmlns:a16="http://schemas.microsoft.com/office/drawing/2014/main" val="236366914"/>
                  </a:ext>
                </a:extLst>
              </a:tr>
              <a:tr h="2199542">
                <a:tc>
                  <a:txBody>
                    <a:bodyPr/>
                    <a:lstStyle/>
                    <a:p>
                      <a:r>
                        <a:rPr lang="en-GB" dirty="0"/>
                        <a:t>Text</a:t>
                      </a:r>
                    </a:p>
                    <a:p>
                      <a:r>
                        <a:rPr lang="en-GB" dirty="0"/>
                        <a:t>[width 600 pixels]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GB" dirty="0"/>
                        <a:t>Table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[width 400 pixels]</a:t>
                      </a:r>
                    </a:p>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49978651"/>
                  </a:ext>
                </a:extLst>
              </a:tr>
            </a:tbl>
          </a:graphicData>
        </a:graphic>
      </p:graphicFrame>
      <p:pic>
        <p:nvPicPr>
          <p:cNvPr id="3" name="Picture 2">
            <a:extLst>
              <a:ext uri="{FF2B5EF4-FFF2-40B4-BE49-F238E27FC236}">
                <a16:creationId xmlns:a16="http://schemas.microsoft.com/office/drawing/2014/main" id="{72FCCACE-CF6D-433B-A375-03530904C648}"/>
              </a:ext>
            </a:extLst>
          </p:cNvPr>
          <p:cNvPicPr>
            <a:picLocks noChangeAspect="1"/>
          </p:cNvPicPr>
          <p:nvPr/>
        </p:nvPicPr>
        <p:blipFill rotWithShape="1">
          <a:blip r:embed="rId2"/>
          <a:srcRect l="6340"/>
          <a:stretch/>
        </p:blipFill>
        <p:spPr>
          <a:xfrm>
            <a:off x="6751320" y="3021790"/>
            <a:ext cx="5484484" cy="2132811"/>
          </a:xfrm>
          <a:prstGeom prst="rect">
            <a:avLst/>
          </a:prstGeom>
        </p:spPr>
      </p:pic>
      <p:pic>
        <p:nvPicPr>
          <p:cNvPr id="4" name="Graphic 3" descr="Badge 1">
            <a:extLst>
              <a:ext uri="{FF2B5EF4-FFF2-40B4-BE49-F238E27FC236}">
                <a16:creationId xmlns:a16="http://schemas.microsoft.com/office/drawing/2014/main" id="{47079CC9-0116-47E8-A16A-4DAB924A58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3560" y="2875773"/>
            <a:ext cx="441912" cy="441912"/>
          </a:xfrm>
          <a:prstGeom prst="rect">
            <a:avLst/>
          </a:prstGeom>
        </p:spPr>
      </p:pic>
      <p:pic>
        <p:nvPicPr>
          <p:cNvPr id="5" name="Graphic 4" descr="Badge">
            <a:extLst>
              <a:ext uri="{FF2B5EF4-FFF2-40B4-BE49-F238E27FC236}">
                <a16:creationId xmlns:a16="http://schemas.microsoft.com/office/drawing/2014/main" id="{8B6C79EC-FBC4-4904-A279-7730FA5621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34218" y="3683936"/>
            <a:ext cx="441912" cy="441912"/>
          </a:xfrm>
          <a:prstGeom prst="rect">
            <a:avLst/>
          </a:prstGeom>
        </p:spPr>
      </p:pic>
      <p:pic>
        <p:nvPicPr>
          <p:cNvPr id="6" name="Graphic 5" descr="Badge 3">
            <a:extLst>
              <a:ext uri="{FF2B5EF4-FFF2-40B4-BE49-F238E27FC236}">
                <a16:creationId xmlns:a16="http://schemas.microsoft.com/office/drawing/2014/main" id="{94BE66DF-A866-4A2B-BCA2-7AC5859457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82455" y="4630368"/>
            <a:ext cx="413017" cy="413017"/>
          </a:xfrm>
          <a:prstGeom prst="rect">
            <a:avLst/>
          </a:prstGeom>
        </p:spPr>
      </p:pic>
      <p:pic>
        <p:nvPicPr>
          <p:cNvPr id="18" name="Graphic 17" descr="Badge 1">
            <a:extLst>
              <a:ext uri="{FF2B5EF4-FFF2-40B4-BE49-F238E27FC236}">
                <a16:creationId xmlns:a16="http://schemas.microsoft.com/office/drawing/2014/main" id="{388390AF-4A5B-4D60-B618-163C58038B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8219" y="2766118"/>
            <a:ext cx="441912" cy="441912"/>
          </a:xfrm>
          <a:prstGeom prst="rect">
            <a:avLst/>
          </a:prstGeom>
        </p:spPr>
      </p:pic>
      <p:pic>
        <p:nvPicPr>
          <p:cNvPr id="22" name="Graphic 21" descr="Badge">
            <a:extLst>
              <a:ext uri="{FF2B5EF4-FFF2-40B4-BE49-F238E27FC236}">
                <a16:creationId xmlns:a16="http://schemas.microsoft.com/office/drawing/2014/main" id="{D7620251-64A8-4D86-9A48-20077C6F80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81769" y="3212909"/>
            <a:ext cx="441912" cy="441912"/>
          </a:xfrm>
          <a:prstGeom prst="rect">
            <a:avLst/>
          </a:prstGeom>
        </p:spPr>
      </p:pic>
      <p:pic>
        <p:nvPicPr>
          <p:cNvPr id="24" name="Graphic 23" descr="Badge 3">
            <a:extLst>
              <a:ext uri="{FF2B5EF4-FFF2-40B4-BE49-F238E27FC236}">
                <a16:creationId xmlns:a16="http://schemas.microsoft.com/office/drawing/2014/main" id="{014D2C59-DA7B-48CD-8673-43FF4E059F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2667" y="3208030"/>
            <a:ext cx="413017" cy="413017"/>
          </a:xfrm>
          <a:prstGeom prst="rect">
            <a:avLst/>
          </a:prstGeom>
        </p:spPr>
      </p:pic>
      <p:sp>
        <p:nvSpPr>
          <p:cNvPr id="11" name="Content Placeholder 2">
            <a:extLst>
              <a:ext uri="{FF2B5EF4-FFF2-40B4-BE49-F238E27FC236}">
                <a16:creationId xmlns:a16="http://schemas.microsoft.com/office/drawing/2014/main" id="{A176B268-52FB-4E45-9259-36C7488D465B}"/>
              </a:ext>
            </a:extLst>
          </p:cNvPr>
          <p:cNvSpPr>
            <a:spLocks noGrp="1"/>
          </p:cNvSpPr>
          <p:nvPr>
            <p:ph idx="1"/>
          </p:nvPr>
        </p:nvSpPr>
        <p:spPr>
          <a:xfrm>
            <a:off x="441279" y="1214651"/>
            <a:ext cx="7897830" cy="1002906"/>
          </a:xfrm>
        </p:spPr>
        <p:txBody>
          <a:bodyPr>
            <a:normAutofit/>
          </a:bodyPr>
          <a:lstStyle/>
          <a:p>
            <a:r>
              <a:rPr lang="en-GB" dirty="0"/>
              <a:t>Provides an automated summary of the SHMI</a:t>
            </a:r>
          </a:p>
          <a:p>
            <a:endParaRPr lang="en-GB" dirty="0"/>
          </a:p>
        </p:txBody>
      </p:sp>
    </p:spTree>
    <p:extLst>
      <p:ext uri="{BB962C8B-B14F-4D97-AF65-F5344CB8AC3E}">
        <p14:creationId xmlns:p14="http://schemas.microsoft.com/office/powerpoint/2010/main" val="2276085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3AE67F36-63CD-46B2-B892-B31E6AA05060}"/>
              </a:ext>
            </a:extLst>
          </p:cNvPr>
          <p:cNvPicPr>
            <a:picLocks noChangeAspect="1"/>
          </p:cNvPicPr>
          <p:nvPr/>
        </p:nvPicPr>
        <p:blipFill>
          <a:blip r:embed="rId3"/>
          <a:stretch>
            <a:fillRect/>
          </a:stretch>
        </p:blipFill>
        <p:spPr>
          <a:xfrm>
            <a:off x="798787" y="5001439"/>
            <a:ext cx="11158862" cy="1526366"/>
          </a:xfrm>
          <a:prstGeom prst="rect">
            <a:avLst/>
          </a:prstGeom>
        </p:spPr>
      </p:pic>
      <p:pic>
        <p:nvPicPr>
          <p:cNvPr id="51" name="Picture 50">
            <a:extLst>
              <a:ext uri="{FF2B5EF4-FFF2-40B4-BE49-F238E27FC236}">
                <a16:creationId xmlns:a16="http://schemas.microsoft.com/office/drawing/2014/main" id="{2BA2CEF2-91FB-4573-A3CE-BCD613B1DFAF}"/>
              </a:ext>
            </a:extLst>
          </p:cNvPr>
          <p:cNvPicPr>
            <a:picLocks noChangeAspect="1"/>
          </p:cNvPicPr>
          <p:nvPr/>
        </p:nvPicPr>
        <p:blipFill>
          <a:blip r:embed="rId4"/>
          <a:stretch>
            <a:fillRect/>
          </a:stretch>
        </p:blipFill>
        <p:spPr>
          <a:xfrm>
            <a:off x="-1" y="3199832"/>
            <a:ext cx="12192000" cy="1558822"/>
          </a:xfrm>
          <a:prstGeom prst="rect">
            <a:avLst/>
          </a:prstGeom>
        </p:spPr>
      </p:pic>
      <p:sp>
        <p:nvSpPr>
          <p:cNvPr id="2" name="Title 1">
            <a:extLst>
              <a:ext uri="{FF2B5EF4-FFF2-40B4-BE49-F238E27FC236}">
                <a16:creationId xmlns:a16="http://schemas.microsoft.com/office/drawing/2014/main" id="{CFAF450F-2127-418C-9D7E-A46D5B02A88D}"/>
              </a:ext>
            </a:extLst>
          </p:cNvPr>
          <p:cNvSpPr>
            <a:spLocks noGrp="1"/>
          </p:cNvSpPr>
          <p:nvPr>
            <p:ph type="title"/>
          </p:nvPr>
        </p:nvSpPr>
        <p:spPr/>
        <p:txBody>
          <a:bodyPr/>
          <a:lstStyle/>
          <a:p>
            <a:r>
              <a:rPr lang="en-GB" dirty="0"/>
              <a:t>Dynamic text summary</a:t>
            </a:r>
          </a:p>
        </p:txBody>
      </p:sp>
      <p:sp>
        <p:nvSpPr>
          <p:cNvPr id="3" name="Content Placeholder 2">
            <a:extLst>
              <a:ext uri="{FF2B5EF4-FFF2-40B4-BE49-F238E27FC236}">
                <a16:creationId xmlns:a16="http://schemas.microsoft.com/office/drawing/2014/main" id="{D5D03519-3CBA-4D31-9311-D0FEEF33321B}"/>
              </a:ext>
            </a:extLst>
          </p:cNvPr>
          <p:cNvSpPr>
            <a:spLocks noGrp="1"/>
          </p:cNvSpPr>
          <p:nvPr>
            <p:ph idx="1"/>
          </p:nvPr>
        </p:nvSpPr>
        <p:spPr>
          <a:xfrm>
            <a:off x="581192" y="1305560"/>
            <a:ext cx="11029615" cy="4390390"/>
          </a:xfrm>
        </p:spPr>
        <p:txBody>
          <a:bodyPr/>
          <a:lstStyle/>
          <a:p>
            <a:r>
              <a:rPr lang="en-GB" dirty="0"/>
              <a:t>Users often want the key messages for their reports, or to help interpret the dashboard. </a:t>
            </a:r>
          </a:p>
          <a:p>
            <a:r>
              <a:rPr lang="en-GB" dirty="0"/>
              <a:t>This is achieved using intext R, html and a lot of if(){} else {}</a:t>
            </a:r>
          </a:p>
          <a:p>
            <a:r>
              <a:rPr lang="en-GB" dirty="0"/>
              <a:t>Could use child documents to shorten this if it became to long </a:t>
            </a:r>
          </a:p>
          <a:p>
            <a:endParaRPr lang="en-GB" dirty="0"/>
          </a:p>
        </p:txBody>
      </p:sp>
      <p:cxnSp>
        <p:nvCxnSpPr>
          <p:cNvPr id="7" name="Straight Arrow Connector 6">
            <a:extLst>
              <a:ext uri="{FF2B5EF4-FFF2-40B4-BE49-F238E27FC236}">
                <a16:creationId xmlns:a16="http://schemas.microsoft.com/office/drawing/2014/main" id="{B0D7A0E4-DB74-44FF-9452-3ED6485A8798}"/>
              </a:ext>
            </a:extLst>
          </p:cNvPr>
          <p:cNvCxnSpPr>
            <a:cxnSpLocks/>
            <a:endCxn id="6" idx="0"/>
          </p:cNvCxnSpPr>
          <p:nvPr/>
        </p:nvCxnSpPr>
        <p:spPr>
          <a:xfrm flipH="1">
            <a:off x="2895398" y="3731172"/>
            <a:ext cx="76232" cy="2158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B0C95A-23DB-4F2A-A9E3-FABE33D65280}"/>
              </a:ext>
            </a:extLst>
          </p:cNvPr>
          <p:cNvCxnSpPr>
            <a:cxnSpLocks/>
          </p:cNvCxnSpPr>
          <p:nvPr/>
        </p:nvCxnSpPr>
        <p:spPr>
          <a:xfrm flipH="1">
            <a:off x="5634527" y="3788979"/>
            <a:ext cx="1938808" cy="209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358B16F-5203-4347-824E-10FC9137F999}"/>
              </a:ext>
            </a:extLst>
          </p:cNvPr>
          <p:cNvCxnSpPr>
            <a:cxnSpLocks/>
          </p:cNvCxnSpPr>
          <p:nvPr/>
        </p:nvCxnSpPr>
        <p:spPr>
          <a:xfrm>
            <a:off x="966952" y="3857651"/>
            <a:ext cx="6567614" cy="2055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7871C3-51C0-4DF2-B7E0-3F45276D9B33}"/>
              </a:ext>
            </a:extLst>
          </p:cNvPr>
          <p:cNvCxnSpPr>
            <a:cxnSpLocks/>
          </p:cNvCxnSpPr>
          <p:nvPr/>
        </p:nvCxnSpPr>
        <p:spPr>
          <a:xfrm>
            <a:off x="1412291" y="4256690"/>
            <a:ext cx="404841" cy="200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E35B7A2-8714-4989-83B3-520725FC03A2}"/>
              </a:ext>
            </a:extLst>
          </p:cNvPr>
          <p:cNvCxnSpPr>
            <a:cxnSpLocks/>
          </p:cNvCxnSpPr>
          <p:nvPr/>
        </p:nvCxnSpPr>
        <p:spPr>
          <a:xfrm flipH="1">
            <a:off x="3093098" y="4214648"/>
            <a:ext cx="3370361" cy="2022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44C888-2D56-4BD6-BA47-8D6DEFE738C5}"/>
              </a:ext>
            </a:extLst>
          </p:cNvPr>
          <p:cNvCxnSpPr>
            <a:cxnSpLocks/>
          </p:cNvCxnSpPr>
          <p:nvPr/>
        </p:nvCxnSpPr>
        <p:spPr>
          <a:xfrm flipH="1">
            <a:off x="4529959" y="3662797"/>
            <a:ext cx="777333" cy="2253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427CED-4B43-4830-82A8-F00E3A4C74EE}"/>
              </a:ext>
            </a:extLst>
          </p:cNvPr>
          <p:cNvCxnSpPr>
            <a:cxnSpLocks/>
            <a:endCxn id="13" idx="0"/>
          </p:cNvCxnSpPr>
          <p:nvPr/>
        </p:nvCxnSpPr>
        <p:spPr>
          <a:xfrm>
            <a:off x="9474424" y="3857651"/>
            <a:ext cx="32129" cy="2055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71EB5C6-C3C2-4559-A8A0-559908575F0F}"/>
              </a:ext>
            </a:extLst>
          </p:cNvPr>
          <p:cNvCxnSpPr>
            <a:cxnSpLocks/>
            <a:endCxn id="9" idx="0"/>
          </p:cNvCxnSpPr>
          <p:nvPr/>
        </p:nvCxnSpPr>
        <p:spPr>
          <a:xfrm flipH="1">
            <a:off x="6442324" y="3727977"/>
            <a:ext cx="4064414" cy="213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ED3D450-DBBA-48B2-B8D1-050AF3068E9A}"/>
              </a:ext>
            </a:extLst>
          </p:cNvPr>
          <p:cNvSpPr/>
          <p:nvPr/>
        </p:nvSpPr>
        <p:spPr>
          <a:xfrm>
            <a:off x="1964248" y="5889967"/>
            <a:ext cx="1862300" cy="228567"/>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A77E330-D6EC-437A-BB8B-16C31D79E01A}"/>
              </a:ext>
            </a:extLst>
          </p:cNvPr>
          <p:cNvSpPr/>
          <p:nvPr/>
        </p:nvSpPr>
        <p:spPr>
          <a:xfrm>
            <a:off x="4240185" y="5874852"/>
            <a:ext cx="777332" cy="225562"/>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B0E2619-B070-41F4-992F-81550269E700}"/>
              </a:ext>
            </a:extLst>
          </p:cNvPr>
          <p:cNvSpPr/>
          <p:nvPr/>
        </p:nvSpPr>
        <p:spPr>
          <a:xfrm>
            <a:off x="6176560" y="5863696"/>
            <a:ext cx="531527" cy="225561"/>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0B69031-8C92-42BA-8E52-FD343F439C00}"/>
              </a:ext>
            </a:extLst>
          </p:cNvPr>
          <p:cNvSpPr/>
          <p:nvPr/>
        </p:nvSpPr>
        <p:spPr>
          <a:xfrm>
            <a:off x="7278700" y="5890708"/>
            <a:ext cx="1073791" cy="184040"/>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t>
            </a:r>
          </a:p>
        </p:txBody>
      </p:sp>
      <p:sp>
        <p:nvSpPr>
          <p:cNvPr id="13" name="Rectangle 12">
            <a:extLst>
              <a:ext uri="{FF2B5EF4-FFF2-40B4-BE49-F238E27FC236}">
                <a16:creationId xmlns:a16="http://schemas.microsoft.com/office/drawing/2014/main" id="{6F102D49-6513-4F6A-A171-7D5378D2BF60}"/>
              </a:ext>
            </a:extLst>
          </p:cNvPr>
          <p:cNvSpPr/>
          <p:nvPr/>
        </p:nvSpPr>
        <p:spPr>
          <a:xfrm>
            <a:off x="8933684" y="5912887"/>
            <a:ext cx="1145737" cy="161862"/>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0C17D4E-A6A3-4E58-A829-C9F353A079E7}"/>
              </a:ext>
            </a:extLst>
          </p:cNvPr>
          <p:cNvSpPr/>
          <p:nvPr/>
        </p:nvSpPr>
        <p:spPr>
          <a:xfrm>
            <a:off x="1537902" y="6232154"/>
            <a:ext cx="864467" cy="152582"/>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618B1105-C5DB-430F-B080-90334F8E9A60}"/>
              </a:ext>
            </a:extLst>
          </p:cNvPr>
          <p:cNvSpPr/>
          <p:nvPr/>
        </p:nvSpPr>
        <p:spPr>
          <a:xfrm>
            <a:off x="5185562" y="5888050"/>
            <a:ext cx="724569" cy="147058"/>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DAD0866-D5A2-4CFB-AC03-B82C3A8FE119}"/>
              </a:ext>
            </a:extLst>
          </p:cNvPr>
          <p:cNvSpPr/>
          <p:nvPr/>
        </p:nvSpPr>
        <p:spPr>
          <a:xfrm>
            <a:off x="2601729" y="6199713"/>
            <a:ext cx="797432" cy="183378"/>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32445DF-61CE-4522-BC50-1D7DB12F28A5}"/>
              </a:ext>
            </a:extLst>
          </p:cNvPr>
          <p:cNvSpPr/>
          <p:nvPr/>
        </p:nvSpPr>
        <p:spPr>
          <a:xfrm>
            <a:off x="4450119" y="6178193"/>
            <a:ext cx="505509" cy="225561"/>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27212435-9067-4B37-9825-1C051E44C66D}"/>
              </a:ext>
            </a:extLst>
          </p:cNvPr>
          <p:cNvSpPr/>
          <p:nvPr/>
        </p:nvSpPr>
        <p:spPr>
          <a:xfrm>
            <a:off x="5363439" y="6230208"/>
            <a:ext cx="1011085" cy="147059"/>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130ABAE6-596E-46C4-BD7C-AC7B2A0EFE4A}"/>
              </a:ext>
            </a:extLst>
          </p:cNvPr>
          <p:cNvCxnSpPr>
            <a:cxnSpLocks/>
          </p:cNvCxnSpPr>
          <p:nvPr/>
        </p:nvCxnSpPr>
        <p:spPr>
          <a:xfrm>
            <a:off x="1922099" y="4382814"/>
            <a:ext cx="2812748" cy="1832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BAA2B22-2244-4B76-9DD1-22EE4C2364F7}"/>
              </a:ext>
            </a:extLst>
          </p:cNvPr>
          <p:cNvCxnSpPr>
            <a:cxnSpLocks/>
          </p:cNvCxnSpPr>
          <p:nvPr/>
        </p:nvCxnSpPr>
        <p:spPr>
          <a:xfrm>
            <a:off x="4250759" y="4624552"/>
            <a:ext cx="1368776" cy="161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51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233E-D00B-4CA3-A8F9-1F51D21785DD}"/>
              </a:ext>
            </a:extLst>
          </p:cNvPr>
          <p:cNvSpPr>
            <a:spLocks noGrp="1"/>
          </p:cNvSpPr>
          <p:nvPr>
            <p:ph type="title"/>
          </p:nvPr>
        </p:nvSpPr>
        <p:spPr/>
        <p:txBody>
          <a:bodyPr/>
          <a:lstStyle/>
          <a:p>
            <a:r>
              <a:rPr lang="en-GB" dirty="0"/>
              <a:t>Page 2 - overview</a:t>
            </a:r>
          </a:p>
        </p:txBody>
      </p:sp>
      <p:sp>
        <p:nvSpPr>
          <p:cNvPr id="3" name="Content Placeholder 2">
            <a:extLst>
              <a:ext uri="{FF2B5EF4-FFF2-40B4-BE49-F238E27FC236}">
                <a16:creationId xmlns:a16="http://schemas.microsoft.com/office/drawing/2014/main" id="{B0BE517E-1731-418F-A581-490670FCE20A}"/>
              </a:ext>
            </a:extLst>
          </p:cNvPr>
          <p:cNvSpPr>
            <a:spLocks noGrp="1"/>
          </p:cNvSpPr>
          <p:nvPr>
            <p:ph idx="1"/>
          </p:nvPr>
        </p:nvSpPr>
        <p:spPr>
          <a:xfrm>
            <a:off x="435617" y="1498525"/>
            <a:ext cx="3052244" cy="3593644"/>
          </a:xfrm>
        </p:spPr>
        <p:txBody>
          <a:bodyPr>
            <a:normAutofit fontScale="92500"/>
          </a:bodyPr>
          <a:lstStyle/>
          <a:p>
            <a:r>
              <a:rPr lang="en-GB" dirty="0"/>
              <a:t>The value box turns orange (warning) if the trust is an outlier.</a:t>
            </a:r>
          </a:p>
          <a:p>
            <a:r>
              <a:rPr lang="en-GB" dirty="0"/>
              <a:t>Might replace value box as taking up too much ‘real estate’ and cannot change its size</a:t>
            </a:r>
          </a:p>
          <a:p>
            <a:endParaRPr lang="en-GB" dirty="0"/>
          </a:p>
        </p:txBody>
      </p:sp>
      <p:pic>
        <p:nvPicPr>
          <p:cNvPr id="4" name="Picture 3">
            <a:extLst>
              <a:ext uri="{FF2B5EF4-FFF2-40B4-BE49-F238E27FC236}">
                <a16:creationId xmlns:a16="http://schemas.microsoft.com/office/drawing/2014/main" id="{C1BB5903-4794-4B64-92DC-ED70851321AE}"/>
              </a:ext>
            </a:extLst>
          </p:cNvPr>
          <p:cNvPicPr>
            <a:picLocks noChangeAspect="1"/>
          </p:cNvPicPr>
          <p:nvPr/>
        </p:nvPicPr>
        <p:blipFill>
          <a:blip r:embed="rId2"/>
          <a:stretch>
            <a:fillRect/>
          </a:stretch>
        </p:blipFill>
        <p:spPr>
          <a:xfrm>
            <a:off x="4500818" y="596825"/>
            <a:ext cx="7691181" cy="6280641"/>
          </a:xfrm>
          <a:prstGeom prst="rect">
            <a:avLst/>
          </a:prstGeom>
        </p:spPr>
      </p:pic>
      <p:sp>
        <p:nvSpPr>
          <p:cNvPr id="6" name="Rectangle: Rounded Corners 5">
            <a:extLst>
              <a:ext uri="{FF2B5EF4-FFF2-40B4-BE49-F238E27FC236}">
                <a16:creationId xmlns:a16="http://schemas.microsoft.com/office/drawing/2014/main" id="{9A3062E3-480A-4930-9B42-187E46A4B45A}"/>
              </a:ext>
            </a:extLst>
          </p:cNvPr>
          <p:cNvSpPr/>
          <p:nvPr/>
        </p:nvSpPr>
        <p:spPr>
          <a:xfrm>
            <a:off x="4236658" y="1054196"/>
            <a:ext cx="264160" cy="64845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a:t>
            </a:r>
          </a:p>
        </p:txBody>
      </p:sp>
      <p:sp>
        <p:nvSpPr>
          <p:cNvPr id="8" name="Rectangle: Rounded Corners 7">
            <a:extLst>
              <a:ext uri="{FF2B5EF4-FFF2-40B4-BE49-F238E27FC236}">
                <a16:creationId xmlns:a16="http://schemas.microsoft.com/office/drawing/2014/main" id="{28988EC8-B0E5-4971-8CB0-01DA63A3AAA2}"/>
              </a:ext>
            </a:extLst>
          </p:cNvPr>
          <p:cNvSpPr/>
          <p:nvPr/>
        </p:nvSpPr>
        <p:spPr>
          <a:xfrm>
            <a:off x="4236658" y="1722120"/>
            <a:ext cx="264160" cy="25764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B</a:t>
            </a:r>
          </a:p>
        </p:txBody>
      </p:sp>
      <p:sp>
        <p:nvSpPr>
          <p:cNvPr id="10" name="Rectangle: Rounded Corners 9">
            <a:extLst>
              <a:ext uri="{FF2B5EF4-FFF2-40B4-BE49-F238E27FC236}">
                <a16:creationId xmlns:a16="http://schemas.microsoft.com/office/drawing/2014/main" id="{9B0D8042-891C-46AF-B937-85C2D1862D22}"/>
              </a:ext>
            </a:extLst>
          </p:cNvPr>
          <p:cNvSpPr/>
          <p:nvPr/>
        </p:nvSpPr>
        <p:spPr>
          <a:xfrm>
            <a:off x="4236658" y="4318000"/>
            <a:ext cx="264160" cy="2540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C</a:t>
            </a:r>
          </a:p>
        </p:txBody>
      </p:sp>
      <p:pic>
        <p:nvPicPr>
          <p:cNvPr id="5" name="Graphic 4" descr="Cursor">
            <a:extLst>
              <a:ext uri="{FF2B5EF4-FFF2-40B4-BE49-F238E27FC236}">
                <a16:creationId xmlns:a16="http://schemas.microsoft.com/office/drawing/2014/main" id="{14E0E52B-DCCD-4E3D-AD80-28E573533B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1832" y="1977285"/>
            <a:ext cx="425556" cy="425556"/>
          </a:xfrm>
          <a:prstGeom prst="rect">
            <a:avLst/>
          </a:prstGeom>
        </p:spPr>
      </p:pic>
    </p:spTree>
    <p:extLst>
      <p:ext uri="{BB962C8B-B14F-4D97-AF65-F5344CB8AC3E}">
        <p14:creationId xmlns:p14="http://schemas.microsoft.com/office/powerpoint/2010/main" val="3242998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D198-5191-4036-85DA-B776B1BC3C91}"/>
              </a:ext>
            </a:extLst>
          </p:cNvPr>
          <p:cNvSpPr>
            <a:spLocks noGrp="1"/>
          </p:cNvSpPr>
          <p:nvPr>
            <p:ph type="title"/>
          </p:nvPr>
        </p:nvSpPr>
        <p:spPr/>
        <p:txBody>
          <a:bodyPr/>
          <a:lstStyle/>
          <a:p>
            <a:r>
              <a:rPr lang="en-GB" dirty="0"/>
              <a:t>My journey to using R</a:t>
            </a:r>
          </a:p>
        </p:txBody>
      </p:sp>
      <p:sp>
        <p:nvSpPr>
          <p:cNvPr id="3" name="Content Placeholder 2">
            <a:extLst>
              <a:ext uri="{FF2B5EF4-FFF2-40B4-BE49-F238E27FC236}">
                <a16:creationId xmlns:a16="http://schemas.microsoft.com/office/drawing/2014/main" id="{35EB8CC6-0B30-473A-AF02-BC82AE678A29}"/>
              </a:ext>
            </a:extLst>
          </p:cNvPr>
          <p:cNvSpPr>
            <a:spLocks noGrp="1"/>
          </p:cNvSpPr>
          <p:nvPr>
            <p:ph idx="1"/>
          </p:nvPr>
        </p:nvSpPr>
        <p:spPr/>
        <p:txBody>
          <a:bodyPr>
            <a:normAutofit lnSpcReduction="10000"/>
          </a:bodyPr>
          <a:lstStyle/>
          <a:p>
            <a:r>
              <a:rPr lang="en-GB" dirty="0"/>
              <a:t>A non-linear path to R, and my approach to delivering this dashboard is the result of my own programming journey:</a:t>
            </a:r>
          </a:p>
          <a:p>
            <a:pPr lvl="1"/>
            <a:r>
              <a:rPr lang="en-GB" dirty="0"/>
              <a:t>1</a:t>
            </a:r>
            <a:r>
              <a:rPr lang="en-GB" baseline="30000" dirty="0"/>
              <a:t>st</a:t>
            </a:r>
            <a:r>
              <a:rPr lang="en-GB" dirty="0"/>
              <a:t> computer ZX80 with 16k expansion pack (BASIC)</a:t>
            </a:r>
          </a:p>
          <a:p>
            <a:pPr lvl="1"/>
            <a:r>
              <a:rPr lang="en-GB" dirty="0"/>
              <a:t>O-level computing in BASIC on an Acorn</a:t>
            </a:r>
          </a:p>
          <a:p>
            <a:pPr lvl="1"/>
            <a:r>
              <a:rPr lang="en-GB" dirty="0"/>
              <a:t>MSc IT and manufacturing: C++, UNIX</a:t>
            </a:r>
          </a:p>
          <a:p>
            <a:pPr lvl="1"/>
            <a:r>
              <a:rPr lang="en-GB" dirty="0"/>
              <a:t>PhD using VMS/VAX PASCAL analysing Hospital Episode Statistics</a:t>
            </a:r>
          </a:p>
          <a:p>
            <a:pPr lvl="1"/>
            <a:r>
              <a:rPr lang="en-GB" dirty="0"/>
              <a:t>1</a:t>
            </a:r>
            <a:r>
              <a:rPr lang="en-GB" baseline="30000" dirty="0"/>
              <a:t>st</a:t>
            </a:r>
            <a:r>
              <a:rPr lang="en-GB" dirty="0"/>
              <a:t> website 1994 REGINET (html)</a:t>
            </a:r>
          </a:p>
          <a:p>
            <a:pPr lvl="1"/>
            <a:r>
              <a:rPr lang="en-GB" dirty="0"/>
              <a:t>SQL SERVER data warehouse for HES on DEC alpha Windows NT</a:t>
            </a:r>
          </a:p>
          <a:p>
            <a:pPr lvl="1"/>
            <a:r>
              <a:rPr lang="en-GB" dirty="0"/>
              <a:t>Into NHS and EXCEL! </a:t>
            </a:r>
          </a:p>
          <a:p>
            <a:pPr lvl="1"/>
            <a:r>
              <a:rPr lang="en-GB" dirty="0"/>
              <a:t>R for 9 months</a:t>
            </a:r>
          </a:p>
          <a:p>
            <a:pPr marL="630000" lvl="2" indent="0">
              <a:buNone/>
            </a:pPr>
            <a:endParaRPr lang="en-GB" dirty="0"/>
          </a:p>
          <a:p>
            <a:endParaRPr lang="en-GB" dirty="0"/>
          </a:p>
        </p:txBody>
      </p:sp>
    </p:spTree>
    <p:extLst>
      <p:ext uri="{BB962C8B-B14F-4D97-AF65-F5344CB8AC3E}">
        <p14:creationId xmlns:p14="http://schemas.microsoft.com/office/powerpoint/2010/main" val="4234503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371CA4-AA54-423A-AC5E-FACE59FE213B}"/>
              </a:ext>
            </a:extLst>
          </p:cNvPr>
          <p:cNvPicPr>
            <a:picLocks noChangeAspect="1"/>
          </p:cNvPicPr>
          <p:nvPr/>
        </p:nvPicPr>
        <p:blipFill>
          <a:blip r:embed="rId2"/>
          <a:stretch>
            <a:fillRect/>
          </a:stretch>
        </p:blipFill>
        <p:spPr>
          <a:xfrm>
            <a:off x="6698418" y="7356"/>
            <a:ext cx="5462164" cy="6858000"/>
          </a:xfrm>
          <a:prstGeom prst="rect">
            <a:avLst/>
          </a:prstGeom>
        </p:spPr>
      </p:pic>
      <p:sp>
        <p:nvSpPr>
          <p:cNvPr id="2" name="Title 1">
            <a:extLst>
              <a:ext uri="{FF2B5EF4-FFF2-40B4-BE49-F238E27FC236}">
                <a16:creationId xmlns:a16="http://schemas.microsoft.com/office/drawing/2014/main" id="{74217B76-8D2B-4C49-BE53-A39C55E8795F}"/>
              </a:ext>
            </a:extLst>
          </p:cNvPr>
          <p:cNvSpPr>
            <a:spLocks noGrp="1"/>
          </p:cNvSpPr>
          <p:nvPr>
            <p:ph type="title"/>
          </p:nvPr>
        </p:nvSpPr>
        <p:spPr/>
        <p:txBody>
          <a:bodyPr>
            <a:normAutofit/>
          </a:bodyPr>
          <a:lstStyle/>
          <a:p>
            <a:r>
              <a:rPr lang="en-GB" dirty="0"/>
              <a:t>Page 2 Overview</a:t>
            </a:r>
          </a:p>
        </p:txBody>
      </p:sp>
      <p:graphicFrame>
        <p:nvGraphicFramePr>
          <p:cNvPr id="8" name="Table 8">
            <a:extLst>
              <a:ext uri="{FF2B5EF4-FFF2-40B4-BE49-F238E27FC236}">
                <a16:creationId xmlns:a16="http://schemas.microsoft.com/office/drawing/2014/main" id="{1D6FFD4A-9F43-4E2D-BA89-0AD5EE8DCD40}"/>
              </a:ext>
            </a:extLst>
          </p:cNvPr>
          <p:cNvGraphicFramePr>
            <a:graphicFrameLocks noGrp="1"/>
          </p:cNvGraphicFramePr>
          <p:nvPr>
            <p:extLst>
              <p:ext uri="{D42A27DB-BD31-4B8C-83A1-F6EECF244321}">
                <p14:modId xmlns:p14="http://schemas.microsoft.com/office/powerpoint/2010/main" val="2010757165"/>
              </p:ext>
            </p:extLst>
          </p:nvPr>
        </p:nvGraphicFramePr>
        <p:xfrm>
          <a:off x="465738" y="2483274"/>
          <a:ext cx="5872480" cy="3240318"/>
        </p:xfrm>
        <a:graphic>
          <a:graphicData uri="http://schemas.openxmlformats.org/drawingml/2006/table">
            <a:tbl>
              <a:tblPr firstRow="1" bandRow="1">
                <a:tableStyleId>{5C22544A-7EE6-4342-B048-85BDC9FD1C3A}</a:tableStyleId>
              </a:tblPr>
              <a:tblGrid>
                <a:gridCol w="734060">
                  <a:extLst>
                    <a:ext uri="{9D8B030D-6E8A-4147-A177-3AD203B41FA5}">
                      <a16:colId xmlns:a16="http://schemas.microsoft.com/office/drawing/2014/main" val="3242947897"/>
                    </a:ext>
                  </a:extLst>
                </a:gridCol>
                <a:gridCol w="734060">
                  <a:extLst>
                    <a:ext uri="{9D8B030D-6E8A-4147-A177-3AD203B41FA5}">
                      <a16:colId xmlns:a16="http://schemas.microsoft.com/office/drawing/2014/main" val="4226273412"/>
                    </a:ext>
                  </a:extLst>
                </a:gridCol>
                <a:gridCol w="734060">
                  <a:extLst>
                    <a:ext uri="{9D8B030D-6E8A-4147-A177-3AD203B41FA5}">
                      <a16:colId xmlns:a16="http://schemas.microsoft.com/office/drawing/2014/main" val="3260308824"/>
                    </a:ext>
                  </a:extLst>
                </a:gridCol>
                <a:gridCol w="734060">
                  <a:extLst>
                    <a:ext uri="{9D8B030D-6E8A-4147-A177-3AD203B41FA5}">
                      <a16:colId xmlns:a16="http://schemas.microsoft.com/office/drawing/2014/main" val="87252081"/>
                    </a:ext>
                  </a:extLst>
                </a:gridCol>
                <a:gridCol w="734060">
                  <a:extLst>
                    <a:ext uri="{9D8B030D-6E8A-4147-A177-3AD203B41FA5}">
                      <a16:colId xmlns:a16="http://schemas.microsoft.com/office/drawing/2014/main" val="1217225586"/>
                    </a:ext>
                  </a:extLst>
                </a:gridCol>
                <a:gridCol w="734060">
                  <a:extLst>
                    <a:ext uri="{9D8B030D-6E8A-4147-A177-3AD203B41FA5}">
                      <a16:colId xmlns:a16="http://schemas.microsoft.com/office/drawing/2014/main" val="597395605"/>
                    </a:ext>
                  </a:extLst>
                </a:gridCol>
                <a:gridCol w="734060">
                  <a:extLst>
                    <a:ext uri="{9D8B030D-6E8A-4147-A177-3AD203B41FA5}">
                      <a16:colId xmlns:a16="http://schemas.microsoft.com/office/drawing/2014/main" val="4042957769"/>
                    </a:ext>
                  </a:extLst>
                </a:gridCol>
                <a:gridCol w="734060">
                  <a:extLst>
                    <a:ext uri="{9D8B030D-6E8A-4147-A177-3AD203B41FA5}">
                      <a16:colId xmlns:a16="http://schemas.microsoft.com/office/drawing/2014/main" val="2579714233"/>
                    </a:ext>
                  </a:extLst>
                </a:gridCol>
              </a:tblGrid>
              <a:tr h="449032">
                <a:tc gridSpan="8">
                  <a:txBody>
                    <a:bodyPr/>
                    <a:lstStyle/>
                    <a:p>
                      <a:r>
                        <a:rPr lang="en-GB" dirty="0"/>
                        <a:t>Title and navigation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36366914"/>
                  </a:ext>
                </a:extLst>
              </a:tr>
              <a:tr h="467360">
                <a:tc gridSpan="8">
                  <a:txBody>
                    <a:bodyPr/>
                    <a:lstStyle/>
                    <a:p>
                      <a:r>
                        <a:rPr lang="en-GB" dirty="0"/>
                        <a:t>Value box (headline measure) + subtitle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126030182"/>
                  </a:ext>
                </a:extLst>
              </a:tr>
              <a:tr h="979083">
                <a:tc gridSpan="4">
                  <a:txBody>
                    <a:bodyPr/>
                    <a:lstStyle/>
                    <a:p>
                      <a:r>
                        <a:rPr lang="en-GB" dirty="0"/>
                        <a:t>Head line chart</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gridSpan="4">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Head line chart</a:t>
                      </a:r>
                    </a:p>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249978651"/>
                  </a:ext>
                </a:extLst>
              </a:tr>
              <a:tr h="289908">
                <a:tc>
                  <a:txBody>
                    <a:bodyPr/>
                    <a:lstStyle/>
                    <a:p>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3555567"/>
                  </a:ext>
                </a:extLst>
              </a:tr>
              <a:tr h="979083">
                <a:tc gridSpan="8">
                  <a:txBody>
                    <a:bodyPr/>
                    <a:lstStyle/>
                    <a:p>
                      <a:r>
                        <a:rPr lang="en-GB" dirty="0"/>
                        <a:t>Tab window</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799385541"/>
                  </a:ext>
                </a:extLst>
              </a:tr>
            </a:tbl>
          </a:graphicData>
        </a:graphic>
      </p:graphicFrame>
      <p:pic>
        <p:nvPicPr>
          <p:cNvPr id="6" name="Graphic 5" descr="Badge 1">
            <a:extLst>
              <a:ext uri="{FF2B5EF4-FFF2-40B4-BE49-F238E27FC236}">
                <a16:creationId xmlns:a16="http://schemas.microsoft.com/office/drawing/2014/main" id="{C3E2FB8C-068E-4BEB-A2C7-DB72FEF480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8165" y="40422"/>
            <a:ext cx="390239" cy="390239"/>
          </a:xfrm>
          <a:prstGeom prst="rect">
            <a:avLst/>
          </a:prstGeom>
        </p:spPr>
      </p:pic>
      <p:pic>
        <p:nvPicPr>
          <p:cNvPr id="9" name="Graphic 8" descr="Badge">
            <a:extLst>
              <a:ext uri="{FF2B5EF4-FFF2-40B4-BE49-F238E27FC236}">
                <a16:creationId xmlns:a16="http://schemas.microsoft.com/office/drawing/2014/main" id="{16F50D60-D596-4B21-8325-561430A2DD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3098" y="688671"/>
            <a:ext cx="390239" cy="390239"/>
          </a:xfrm>
          <a:prstGeom prst="rect">
            <a:avLst/>
          </a:prstGeom>
        </p:spPr>
      </p:pic>
      <p:pic>
        <p:nvPicPr>
          <p:cNvPr id="13" name="Graphic 12" descr="Badge 3">
            <a:extLst>
              <a:ext uri="{FF2B5EF4-FFF2-40B4-BE49-F238E27FC236}">
                <a16:creationId xmlns:a16="http://schemas.microsoft.com/office/drawing/2014/main" id="{4A4E89C1-815E-41DE-ABC1-D41112F4B6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02247" y="1193749"/>
            <a:ext cx="390239" cy="390239"/>
          </a:xfrm>
          <a:prstGeom prst="rect">
            <a:avLst/>
          </a:prstGeom>
        </p:spPr>
      </p:pic>
      <p:pic>
        <p:nvPicPr>
          <p:cNvPr id="17" name="Graphic 16" descr="Badge 4">
            <a:extLst>
              <a:ext uri="{FF2B5EF4-FFF2-40B4-BE49-F238E27FC236}">
                <a16:creationId xmlns:a16="http://schemas.microsoft.com/office/drawing/2014/main" id="{5FB3F06B-C7A3-4687-89E5-88D65E0078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09231" y="1751962"/>
            <a:ext cx="390391" cy="390391"/>
          </a:xfrm>
          <a:prstGeom prst="rect">
            <a:avLst/>
          </a:prstGeom>
        </p:spPr>
      </p:pic>
      <p:pic>
        <p:nvPicPr>
          <p:cNvPr id="19" name="Graphic 18" descr="Badge 5">
            <a:extLst>
              <a:ext uri="{FF2B5EF4-FFF2-40B4-BE49-F238E27FC236}">
                <a16:creationId xmlns:a16="http://schemas.microsoft.com/office/drawing/2014/main" id="{C2A3A89E-8332-453E-9144-507CADD9980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693098" y="2293579"/>
            <a:ext cx="392216" cy="392216"/>
          </a:xfrm>
          <a:prstGeom prst="rect">
            <a:avLst/>
          </a:prstGeom>
        </p:spPr>
      </p:pic>
      <p:pic>
        <p:nvPicPr>
          <p:cNvPr id="22" name="Graphic 21" descr="Badge 6">
            <a:extLst>
              <a:ext uri="{FF2B5EF4-FFF2-40B4-BE49-F238E27FC236}">
                <a16:creationId xmlns:a16="http://schemas.microsoft.com/office/drawing/2014/main" id="{9ED3BC0D-9D8A-48D0-90E3-BE8366F3DB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702095" y="2700720"/>
            <a:ext cx="397527" cy="397527"/>
          </a:xfrm>
          <a:prstGeom prst="rect">
            <a:avLst/>
          </a:prstGeom>
        </p:spPr>
      </p:pic>
      <p:pic>
        <p:nvPicPr>
          <p:cNvPr id="32" name="Graphic 31" descr="Badge 1">
            <a:extLst>
              <a:ext uri="{FF2B5EF4-FFF2-40B4-BE49-F238E27FC236}">
                <a16:creationId xmlns:a16="http://schemas.microsoft.com/office/drawing/2014/main" id="{2E653FEA-4002-42B4-825E-B37817F6C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9426" y="2489687"/>
            <a:ext cx="441912" cy="441912"/>
          </a:xfrm>
          <a:prstGeom prst="rect">
            <a:avLst/>
          </a:prstGeom>
        </p:spPr>
      </p:pic>
      <p:pic>
        <p:nvPicPr>
          <p:cNvPr id="34" name="Graphic 33" descr="Badge">
            <a:extLst>
              <a:ext uri="{FF2B5EF4-FFF2-40B4-BE49-F238E27FC236}">
                <a16:creationId xmlns:a16="http://schemas.microsoft.com/office/drawing/2014/main" id="{8DFD9766-3C33-41E3-B887-3D93AF53FF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6604" y="2938012"/>
            <a:ext cx="441912" cy="441912"/>
          </a:xfrm>
          <a:prstGeom prst="rect">
            <a:avLst/>
          </a:prstGeom>
        </p:spPr>
      </p:pic>
      <p:pic>
        <p:nvPicPr>
          <p:cNvPr id="36" name="Graphic 35" descr="Badge 3">
            <a:extLst>
              <a:ext uri="{FF2B5EF4-FFF2-40B4-BE49-F238E27FC236}">
                <a16:creationId xmlns:a16="http://schemas.microsoft.com/office/drawing/2014/main" id="{7F24F043-8F2F-4827-9872-235C94BE7D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88961" y="3379924"/>
            <a:ext cx="413017" cy="413017"/>
          </a:xfrm>
          <a:prstGeom prst="rect">
            <a:avLst/>
          </a:prstGeom>
        </p:spPr>
      </p:pic>
      <p:pic>
        <p:nvPicPr>
          <p:cNvPr id="38" name="Graphic 37" descr="Badge 4">
            <a:extLst>
              <a:ext uri="{FF2B5EF4-FFF2-40B4-BE49-F238E27FC236}">
                <a16:creationId xmlns:a16="http://schemas.microsoft.com/office/drawing/2014/main" id="{6B5981E1-4CD1-4266-9E17-5A4F80471B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18797" y="3421645"/>
            <a:ext cx="413017" cy="413017"/>
          </a:xfrm>
          <a:prstGeom prst="rect">
            <a:avLst/>
          </a:prstGeom>
        </p:spPr>
      </p:pic>
      <p:pic>
        <p:nvPicPr>
          <p:cNvPr id="40" name="Graphic 39" descr="Badge 6">
            <a:extLst>
              <a:ext uri="{FF2B5EF4-FFF2-40B4-BE49-F238E27FC236}">
                <a16:creationId xmlns:a16="http://schemas.microsoft.com/office/drawing/2014/main" id="{B456BACA-82BA-4193-B444-8F114E8E0A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5667" y="5104681"/>
            <a:ext cx="413018" cy="413018"/>
          </a:xfrm>
          <a:prstGeom prst="rect">
            <a:avLst/>
          </a:prstGeom>
        </p:spPr>
      </p:pic>
      <p:pic>
        <p:nvPicPr>
          <p:cNvPr id="42" name="Graphic 41" descr="Badge 5">
            <a:extLst>
              <a:ext uri="{FF2B5EF4-FFF2-40B4-BE49-F238E27FC236}">
                <a16:creationId xmlns:a16="http://schemas.microsoft.com/office/drawing/2014/main" id="{AF361BFD-F821-40F8-9B49-3DB8A1ED01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5938" y="4361597"/>
            <a:ext cx="392216" cy="392216"/>
          </a:xfrm>
          <a:prstGeom prst="rect">
            <a:avLst/>
          </a:prstGeom>
        </p:spPr>
      </p:pic>
      <p:sp>
        <p:nvSpPr>
          <p:cNvPr id="18" name="Content Placeholder 2">
            <a:extLst>
              <a:ext uri="{FF2B5EF4-FFF2-40B4-BE49-F238E27FC236}">
                <a16:creationId xmlns:a16="http://schemas.microsoft.com/office/drawing/2014/main" id="{E8600A74-01DD-49E9-BDFC-CB78C343C172}"/>
              </a:ext>
            </a:extLst>
          </p:cNvPr>
          <p:cNvSpPr>
            <a:spLocks noGrp="1"/>
          </p:cNvSpPr>
          <p:nvPr>
            <p:ph idx="1"/>
          </p:nvPr>
        </p:nvSpPr>
        <p:spPr>
          <a:xfrm>
            <a:off x="441279" y="1214651"/>
            <a:ext cx="5187361" cy="812269"/>
          </a:xfrm>
        </p:spPr>
        <p:txBody>
          <a:bodyPr>
            <a:normAutofit fontScale="70000" lnSpcReduction="20000"/>
          </a:bodyPr>
          <a:lstStyle/>
          <a:p>
            <a:r>
              <a:rPr lang="en-GB" dirty="0"/>
              <a:t>This page uses 3 rows</a:t>
            </a:r>
          </a:p>
          <a:p>
            <a:r>
              <a:rPr lang="en-GB" dirty="0"/>
              <a:t>Page links to </a:t>
            </a:r>
            <a:r>
              <a:rPr lang="en-GB" b="1" dirty="0"/>
              <a:t>Conditions over time</a:t>
            </a:r>
          </a:p>
          <a:p>
            <a:endParaRPr lang="en-GB" dirty="0"/>
          </a:p>
        </p:txBody>
      </p:sp>
      <p:sp>
        <p:nvSpPr>
          <p:cNvPr id="10" name="Rectangle: Rounded Corners 9">
            <a:extLst>
              <a:ext uri="{FF2B5EF4-FFF2-40B4-BE49-F238E27FC236}">
                <a16:creationId xmlns:a16="http://schemas.microsoft.com/office/drawing/2014/main" id="{CAA14ED7-8495-4652-99DF-D2BDD96FED28}"/>
              </a:ext>
            </a:extLst>
          </p:cNvPr>
          <p:cNvSpPr/>
          <p:nvPr/>
        </p:nvSpPr>
        <p:spPr>
          <a:xfrm>
            <a:off x="71120" y="2938012"/>
            <a:ext cx="337152" cy="4836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a:t>
            </a:r>
          </a:p>
        </p:txBody>
      </p:sp>
      <p:sp>
        <p:nvSpPr>
          <p:cNvPr id="11" name="Rectangle: Rounded Corners 10">
            <a:extLst>
              <a:ext uri="{FF2B5EF4-FFF2-40B4-BE49-F238E27FC236}">
                <a16:creationId xmlns:a16="http://schemas.microsoft.com/office/drawing/2014/main" id="{B27CA08D-72BA-4B2C-B91E-279332FF87BA}"/>
              </a:ext>
            </a:extLst>
          </p:cNvPr>
          <p:cNvSpPr/>
          <p:nvPr/>
        </p:nvSpPr>
        <p:spPr>
          <a:xfrm>
            <a:off x="71120" y="3436356"/>
            <a:ext cx="337152" cy="9252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B</a:t>
            </a:r>
          </a:p>
        </p:txBody>
      </p:sp>
      <p:sp>
        <p:nvSpPr>
          <p:cNvPr id="12" name="Rectangle: Rounded Corners 11">
            <a:extLst>
              <a:ext uri="{FF2B5EF4-FFF2-40B4-BE49-F238E27FC236}">
                <a16:creationId xmlns:a16="http://schemas.microsoft.com/office/drawing/2014/main" id="{CB7D1D5B-3F34-40F1-BE26-274F9288A14B}"/>
              </a:ext>
            </a:extLst>
          </p:cNvPr>
          <p:cNvSpPr/>
          <p:nvPr/>
        </p:nvSpPr>
        <p:spPr>
          <a:xfrm>
            <a:off x="83807" y="4385949"/>
            <a:ext cx="337152" cy="13376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C</a:t>
            </a:r>
          </a:p>
        </p:txBody>
      </p:sp>
      <p:sp>
        <p:nvSpPr>
          <p:cNvPr id="14" name="Rectangle: Rounded Corners 13">
            <a:extLst>
              <a:ext uri="{FF2B5EF4-FFF2-40B4-BE49-F238E27FC236}">
                <a16:creationId xmlns:a16="http://schemas.microsoft.com/office/drawing/2014/main" id="{5CD33CC2-FE33-45FD-8A0F-9446901346D0}"/>
              </a:ext>
            </a:extLst>
          </p:cNvPr>
          <p:cNvSpPr/>
          <p:nvPr/>
        </p:nvSpPr>
        <p:spPr>
          <a:xfrm>
            <a:off x="6433183" y="353320"/>
            <a:ext cx="264160" cy="7154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a:t>
            </a:r>
          </a:p>
        </p:txBody>
      </p:sp>
      <p:sp>
        <p:nvSpPr>
          <p:cNvPr id="16" name="Rectangle: Rounded Corners 15">
            <a:extLst>
              <a:ext uri="{FF2B5EF4-FFF2-40B4-BE49-F238E27FC236}">
                <a16:creationId xmlns:a16="http://schemas.microsoft.com/office/drawing/2014/main" id="{98848B5F-3059-4F28-96DE-018C85CE5983}"/>
              </a:ext>
            </a:extLst>
          </p:cNvPr>
          <p:cNvSpPr/>
          <p:nvPr/>
        </p:nvSpPr>
        <p:spPr>
          <a:xfrm>
            <a:off x="6433183" y="1056741"/>
            <a:ext cx="264160" cy="127096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B</a:t>
            </a:r>
          </a:p>
        </p:txBody>
      </p:sp>
      <p:sp>
        <p:nvSpPr>
          <p:cNvPr id="26" name="Rectangle: Rounded Corners 25">
            <a:extLst>
              <a:ext uri="{FF2B5EF4-FFF2-40B4-BE49-F238E27FC236}">
                <a16:creationId xmlns:a16="http://schemas.microsoft.com/office/drawing/2014/main" id="{61FD8110-F080-485C-B9EA-5B9C351B8FE2}"/>
              </a:ext>
            </a:extLst>
          </p:cNvPr>
          <p:cNvSpPr/>
          <p:nvPr/>
        </p:nvSpPr>
        <p:spPr>
          <a:xfrm>
            <a:off x="6440337" y="2327704"/>
            <a:ext cx="264160" cy="44348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C</a:t>
            </a:r>
          </a:p>
        </p:txBody>
      </p:sp>
      <p:pic>
        <p:nvPicPr>
          <p:cNvPr id="15" name="Graphic 14" descr="Cursor">
            <a:extLst>
              <a:ext uri="{FF2B5EF4-FFF2-40B4-BE49-F238E27FC236}">
                <a16:creationId xmlns:a16="http://schemas.microsoft.com/office/drawing/2014/main" id="{2A5C7018-8749-4FF0-9D77-3573CC9B41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675905" y="2007205"/>
            <a:ext cx="706489" cy="706489"/>
          </a:xfrm>
          <a:prstGeom prst="rect">
            <a:avLst/>
          </a:prstGeom>
        </p:spPr>
      </p:pic>
      <p:pic>
        <p:nvPicPr>
          <p:cNvPr id="23" name="Graphic 22" descr="Cursor">
            <a:extLst>
              <a:ext uri="{FF2B5EF4-FFF2-40B4-BE49-F238E27FC236}">
                <a16:creationId xmlns:a16="http://schemas.microsoft.com/office/drawing/2014/main" id="{3998DE0E-5D20-48D1-89C7-7B6A0F75FCB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24192" y="1479445"/>
            <a:ext cx="425556" cy="425556"/>
          </a:xfrm>
          <a:prstGeom prst="rect">
            <a:avLst/>
          </a:prstGeom>
        </p:spPr>
      </p:pic>
      <p:pic>
        <p:nvPicPr>
          <p:cNvPr id="24" name="Graphic 23" descr="Cursor">
            <a:extLst>
              <a:ext uri="{FF2B5EF4-FFF2-40B4-BE49-F238E27FC236}">
                <a16:creationId xmlns:a16="http://schemas.microsoft.com/office/drawing/2014/main" id="{FE24BEE7-EDC3-4DD2-8C85-F36463097EC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80811" y="3398947"/>
            <a:ext cx="425556" cy="425556"/>
          </a:xfrm>
          <a:prstGeom prst="rect">
            <a:avLst/>
          </a:prstGeom>
        </p:spPr>
      </p:pic>
    </p:spTree>
    <p:extLst>
      <p:ext uri="{BB962C8B-B14F-4D97-AF65-F5344CB8AC3E}">
        <p14:creationId xmlns:p14="http://schemas.microsoft.com/office/powerpoint/2010/main" val="1608364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E1C79A-6849-4E12-B570-FC21667E1423}"/>
              </a:ext>
            </a:extLst>
          </p:cNvPr>
          <p:cNvPicPr>
            <a:picLocks noChangeAspect="1"/>
          </p:cNvPicPr>
          <p:nvPr/>
        </p:nvPicPr>
        <p:blipFill rotWithShape="1">
          <a:blip r:embed="rId2"/>
          <a:srcRect l="822"/>
          <a:stretch/>
        </p:blipFill>
        <p:spPr>
          <a:xfrm>
            <a:off x="5359399" y="668807"/>
            <a:ext cx="6633711" cy="5958840"/>
          </a:xfrm>
          <a:prstGeom prst="rect">
            <a:avLst/>
          </a:prstGeom>
        </p:spPr>
      </p:pic>
      <p:sp>
        <p:nvSpPr>
          <p:cNvPr id="2" name="Title 1">
            <a:extLst>
              <a:ext uri="{FF2B5EF4-FFF2-40B4-BE49-F238E27FC236}">
                <a16:creationId xmlns:a16="http://schemas.microsoft.com/office/drawing/2014/main" id="{5226B157-1A6E-4034-98F8-2CDC3AA1B5F4}"/>
              </a:ext>
            </a:extLst>
          </p:cNvPr>
          <p:cNvSpPr>
            <a:spLocks noGrp="1"/>
          </p:cNvSpPr>
          <p:nvPr>
            <p:ph type="title"/>
          </p:nvPr>
        </p:nvSpPr>
        <p:spPr>
          <a:xfrm>
            <a:off x="489753" y="645006"/>
            <a:ext cx="4296478" cy="745758"/>
          </a:xfrm>
        </p:spPr>
        <p:txBody>
          <a:bodyPr>
            <a:normAutofit fontScale="90000"/>
          </a:bodyPr>
          <a:lstStyle/>
          <a:p>
            <a:r>
              <a:rPr lang="en-GB" dirty="0"/>
              <a:t>Page 3 – Change over time</a:t>
            </a:r>
          </a:p>
        </p:txBody>
      </p:sp>
      <p:sp>
        <p:nvSpPr>
          <p:cNvPr id="3" name="Content Placeholder 2">
            <a:extLst>
              <a:ext uri="{FF2B5EF4-FFF2-40B4-BE49-F238E27FC236}">
                <a16:creationId xmlns:a16="http://schemas.microsoft.com/office/drawing/2014/main" id="{2AB19E7E-8D2C-48F8-BDB6-CBBA17D39F9D}"/>
              </a:ext>
            </a:extLst>
          </p:cNvPr>
          <p:cNvSpPr>
            <a:spLocks noGrp="1"/>
          </p:cNvSpPr>
          <p:nvPr>
            <p:ph idx="1"/>
          </p:nvPr>
        </p:nvSpPr>
        <p:spPr>
          <a:xfrm>
            <a:off x="449264" y="1453032"/>
            <a:ext cx="4458016" cy="4390390"/>
          </a:xfrm>
        </p:spPr>
        <p:txBody>
          <a:bodyPr>
            <a:normAutofit/>
          </a:bodyPr>
          <a:lstStyle/>
          <a:p>
            <a:r>
              <a:rPr lang="en-GB" sz="1800" dirty="0"/>
              <a:t>This chart is quite simple to construct. </a:t>
            </a:r>
          </a:p>
          <a:p>
            <a:r>
              <a:rPr lang="en-GB" sz="1800" dirty="0"/>
              <a:t>Basically a scatterplot with a factor for y axis</a:t>
            </a:r>
          </a:p>
          <a:p>
            <a:r>
              <a:rPr lang="en-GB" sz="1800" dirty="0"/>
              <a:t>Marker size is scaled by the absolute number of excess deaths and colour by SHMI value scaled </a:t>
            </a:r>
          </a:p>
        </p:txBody>
      </p:sp>
      <p:pic>
        <p:nvPicPr>
          <p:cNvPr id="5" name="Picture 4">
            <a:extLst>
              <a:ext uri="{FF2B5EF4-FFF2-40B4-BE49-F238E27FC236}">
                <a16:creationId xmlns:a16="http://schemas.microsoft.com/office/drawing/2014/main" id="{07305B92-1D02-4239-9052-DF45D5930F97}"/>
              </a:ext>
            </a:extLst>
          </p:cNvPr>
          <p:cNvPicPr>
            <a:picLocks noChangeAspect="1"/>
          </p:cNvPicPr>
          <p:nvPr/>
        </p:nvPicPr>
        <p:blipFill>
          <a:blip r:embed="rId3"/>
          <a:stretch>
            <a:fillRect/>
          </a:stretch>
        </p:blipFill>
        <p:spPr>
          <a:xfrm>
            <a:off x="551515" y="3587203"/>
            <a:ext cx="3827808" cy="2166684"/>
          </a:xfrm>
          <a:prstGeom prst="rect">
            <a:avLst/>
          </a:prstGeom>
        </p:spPr>
      </p:pic>
      <p:pic>
        <p:nvPicPr>
          <p:cNvPr id="7" name="Graphic 6" descr="Badge 1">
            <a:extLst>
              <a:ext uri="{FF2B5EF4-FFF2-40B4-BE49-F238E27FC236}">
                <a16:creationId xmlns:a16="http://schemas.microsoft.com/office/drawing/2014/main" id="{A97147E3-C377-4E8D-839D-FC6272D065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9773" y="643850"/>
            <a:ext cx="441912" cy="441912"/>
          </a:xfrm>
          <a:prstGeom prst="rect">
            <a:avLst/>
          </a:prstGeom>
        </p:spPr>
      </p:pic>
      <p:pic>
        <p:nvPicPr>
          <p:cNvPr id="9" name="Graphic 8" descr="Badge">
            <a:extLst>
              <a:ext uri="{FF2B5EF4-FFF2-40B4-BE49-F238E27FC236}">
                <a16:creationId xmlns:a16="http://schemas.microsoft.com/office/drawing/2014/main" id="{B3060C64-3EF8-46B3-804A-C14CF2849F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94653" y="864806"/>
            <a:ext cx="441912" cy="441912"/>
          </a:xfrm>
          <a:prstGeom prst="rect">
            <a:avLst/>
          </a:prstGeom>
        </p:spPr>
      </p:pic>
      <p:pic>
        <p:nvPicPr>
          <p:cNvPr id="11" name="Graphic 10" descr="Badge 3">
            <a:extLst>
              <a:ext uri="{FF2B5EF4-FFF2-40B4-BE49-F238E27FC236}">
                <a16:creationId xmlns:a16="http://schemas.microsoft.com/office/drawing/2014/main" id="{A4117CAE-5241-439D-A215-6D2EE22855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23548" y="1246523"/>
            <a:ext cx="413017" cy="413017"/>
          </a:xfrm>
          <a:prstGeom prst="rect">
            <a:avLst/>
          </a:prstGeom>
        </p:spPr>
      </p:pic>
      <p:pic>
        <p:nvPicPr>
          <p:cNvPr id="14" name="Graphic 13" descr="Cursor">
            <a:extLst>
              <a:ext uri="{FF2B5EF4-FFF2-40B4-BE49-F238E27FC236}">
                <a16:creationId xmlns:a16="http://schemas.microsoft.com/office/drawing/2014/main" id="{4B64C837-85D0-4AD8-B223-7300F7AC8D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2792" y="965208"/>
            <a:ext cx="425556" cy="425556"/>
          </a:xfrm>
          <a:prstGeom prst="rect">
            <a:avLst/>
          </a:prstGeom>
        </p:spPr>
      </p:pic>
    </p:spTree>
    <p:extLst>
      <p:ext uri="{BB962C8B-B14F-4D97-AF65-F5344CB8AC3E}">
        <p14:creationId xmlns:p14="http://schemas.microsoft.com/office/powerpoint/2010/main" val="281052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A390E-888D-4551-942A-D1F284F5958C}"/>
              </a:ext>
            </a:extLst>
          </p:cNvPr>
          <p:cNvPicPr>
            <a:picLocks noChangeAspect="1"/>
          </p:cNvPicPr>
          <p:nvPr/>
        </p:nvPicPr>
        <p:blipFill>
          <a:blip r:embed="rId2"/>
          <a:stretch>
            <a:fillRect/>
          </a:stretch>
        </p:blipFill>
        <p:spPr>
          <a:xfrm>
            <a:off x="6096000" y="1826843"/>
            <a:ext cx="5835910" cy="1602157"/>
          </a:xfrm>
          <a:prstGeom prst="rect">
            <a:avLst/>
          </a:prstGeom>
        </p:spPr>
      </p:pic>
      <p:sp>
        <p:nvSpPr>
          <p:cNvPr id="2" name="Title 1">
            <a:extLst>
              <a:ext uri="{FF2B5EF4-FFF2-40B4-BE49-F238E27FC236}">
                <a16:creationId xmlns:a16="http://schemas.microsoft.com/office/drawing/2014/main" id="{74217B76-8D2B-4C49-BE53-A39C55E8795F}"/>
              </a:ext>
            </a:extLst>
          </p:cNvPr>
          <p:cNvSpPr>
            <a:spLocks noGrp="1"/>
          </p:cNvSpPr>
          <p:nvPr>
            <p:ph type="title"/>
          </p:nvPr>
        </p:nvSpPr>
        <p:spPr/>
        <p:txBody>
          <a:bodyPr>
            <a:normAutofit/>
          </a:bodyPr>
          <a:lstStyle/>
          <a:p>
            <a:r>
              <a:rPr lang="en-GB" dirty="0"/>
              <a:t>Page 3 Change over time</a:t>
            </a:r>
          </a:p>
        </p:txBody>
      </p:sp>
      <p:graphicFrame>
        <p:nvGraphicFramePr>
          <p:cNvPr id="8" name="Table 8">
            <a:extLst>
              <a:ext uri="{FF2B5EF4-FFF2-40B4-BE49-F238E27FC236}">
                <a16:creationId xmlns:a16="http://schemas.microsoft.com/office/drawing/2014/main" id="{1D6FFD4A-9F43-4E2D-BA89-0AD5EE8DCD40}"/>
              </a:ext>
            </a:extLst>
          </p:cNvPr>
          <p:cNvGraphicFramePr>
            <a:graphicFrameLocks noGrp="1"/>
          </p:cNvGraphicFramePr>
          <p:nvPr>
            <p:extLst>
              <p:ext uri="{D42A27DB-BD31-4B8C-83A1-F6EECF244321}">
                <p14:modId xmlns:p14="http://schemas.microsoft.com/office/powerpoint/2010/main" val="757039750"/>
              </p:ext>
            </p:extLst>
          </p:nvPr>
        </p:nvGraphicFramePr>
        <p:xfrm>
          <a:off x="211345" y="2845056"/>
          <a:ext cx="5748794" cy="2621407"/>
        </p:xfrm>
        <a:graphic>
          <a:graphicData uri="http://schemas.openxmlformats.org/drawingml/2006/table">
            <a:tbl>
              <a:tblPr firstRow="1" bandRow="1">
                <a:tableStyleId>{5C22544A-7EE6-4342-B048-85BDC9FD1C3A}</a:tableStyleId>
              </a:tblPr>
              <a:tblGrid>
                <a:gridCol w="5748794">
                  <a:extLst>
                    <a:ext uri="{9D8B030D-6E8A-4147-A177-3AD203B41FA5}">
                      <a16:colId xmlns:a16="http://schemas.microsoft.com/office/drawing/2014/main" val="3242947897"/>
                    </a:ext>
                  </a:extLst>
                </a:gridCol>
              </a:tblGrid>
              <a:tr h="621003">
                <a:tc>
                  <a:txBody>
                    <a:bodyPr/>
                    <a:lstStyle/>
                    <a:p>
                      <a:r>
                        <a:rPr lang="en-GB" dirty="0"/>
                        <a:t>Title and navigation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36366914"/>
                  </a:ext>
                </a:extLst>
              </a:tr>
              <a:tr h="646350">
                <a:tc>
                  <a:txBody>
                    <a:bodyPr/>
                    <a:lstStyle/>
                    <a:p>
                      <a:r>
                        <a:rPr lang="en-GB" dirty="0"/>
                        <a:t>Text</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126030182"/>
                  </a:ext>
                </a:extLst>
              </a:tr>
              <a:tr h="1354054">
                <a:tc>
                  <a:txBody>
                    <a:bodyPr/>
                    <a:lstStyle/>
                    <a:p>
                      <a:r>
                        <a:rPr lang="en-GB" dirty="0"/>
                        <a:t>Chart 1</a:t>
                      </a: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49978651"/>
                  </a:ext>
                </a:extLst>
              </a:tr>
            </a:tbl>
          </a:graphicData>
        </a:graphic>
      </p:graphicFrame>
      <p:pic>
        <p:nvPicPr>
          <p:cNvPr id="6" name="Graphic 5" descr="Badge 1">
            <a:extLst>
              <a:ext uri="{FF2B5EF4-FFF2-40B4-BE49-F238E27FC236}">
                <a16:creationId xmlns:a16="http://schemas.microsoft.com/office/drawing/2014/main" id="{C3E2FB8C-068E-4BEB-A2C7-DB72FEF480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00004" y="1710434"/>
            <a:ext cx="390239" cy="390239"/>
          </a:xfrm>
          <a:prstGeom prst="rect">
            <a:avLst/>
          </a:prstGeom>
        </p:spPr>
      </p:pic>
      <p:pic>
        <p:nvPicPr>
          <p:cNvPr id="9" name="Graphic 8" descr="Badge">
            <a:extLst>
              <a:ext uri="{FF2B5EF4-FFF2-40B4-BE49-F238E27FC236}">
                <a16:creationId xmlns:a16="http://schemas.microsoft.com/office/drawing/2014/main" id="{16F50D60-D596-4B21-8325-561430A2DD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94087" y="2241597"/>
            <a:ext cx="390239" cy="390239"/>
          </a:xfrm>
          <a:prstGeom prst="rect">
            <a:avLst/>
          </a:prstGeom>
        </p:spPr>
      </p:pic>
      <p:pic>
        <p:nvPicPr>
          <p:cNvPr id="13" name="Graphic 12" descr="Badge 3">
            <a:extLst>
              <a:ext uri="{FF2B5EF4-FFF2-40B4-BE49-F238E27FC236}">
                <a16:creationId xmlns:a16="http://schemas.microsoft.com/office/drawing/2014/main" id="{4A4E89C1-815E-41DE-ABC1-D41112F4B6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67878" y="2725816"/>
            <a:ext cx="390239" cy="390239"/>
          </a:xfrm>
          <a:prstGeom prst="rect">
            <a:avLst/>
          </a:prstGeom>
        </p:spPr>
      </p:pic>
      <p:pic>
        <p:nvPicPr>
          <p:cNvPr id="32" name="Graphic 31" descr="Badge 1">
            <a:extLst>
              <a:ext uri="{FF2B5EF4-FFF2-40B4-BE49-F238E27FC236}">
                <a16:creationId xmlns:a16="http://schemas.microsoft.com/office/drawing/2014/main" id="{2E653FEA-4002-42B4-825E-B37817F6C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8227" y="2845055"/>
            <a:ext cx="441912" cy="441912"/>
          </a:xfrm>
          <a:prstGeom prst="rect">
            <a:avLst/>
          </a:prstGeom>
        </p:spPr>
      </p:pic>
      <p:pic>
        <p:nvPicPr>
          <p:cNvPr id="34" name="Graphic 33" descr="Badge">
            <a:extLst>
              <a:ext uri="{FF2B5EF4-FFF2-40B4-BE49-F238E27FC236}">
                <a16:creationId xmlns:a16="http://schemas.microsoft.com/office/drawing/2014/main" id="{8DFD9766-3C33-41E3-B887-3D93AF53FF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8227" y="3524543"/>
            <a:ext cx="441912" cy="441912"/>
          </a:xfrm>
          <a:prstGeom prst="rect">
            <a:avLst/>
          </a:prstGeom>
        </p:spPr>
      </p:pic>
      <p:pic>
        <p:nvPicPr>
          <p:cNvPr id="36" name="Graphic 35" descr="Badge 3">
            <a:extLst>
              <a:ext uri="{FF2B5EF4-FFF2-40B4-BE49-F238E27FC236}">
                <a16:creationId xmlns:a16="http://schemas.microsoft.com/office/drawing/2014/main" id="{7F24F043-8F2F-4827-9872-235C94BE7D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42538" y="4239033"/>
            <a:ext cx="413017" cy="413017"/>
          </a:xfrm>
          <a:prstGeom prst="rect">
            <a:avLst/>
          </a:prstGeom>
        </p:spPr>
      </p:pic>
      <p:pic>
        <p:nvPicPr>
          <p:cNvPr id="7" name="Picture 6">
            <a:extLst>
              <a:ext uri="{FF2B5EF4-FFF2-40B4-BE49-F238E27FC236}">
                <a16:creationId xmlns:a16="http://schemas.microsoft.com/office/drawing/2014/main" id="{C7B4F12B-3203-4DE9-AAF6-F0EAF9AFF5FB}"/>
              </a:ext>
            </a:extLst>
          </p:cNvPr>
          <p:cNvPicPr>
            <a:picLocks noChangeAspect="1"/>
          </p:cNvPicPr>
          <p:nvPr/>
        </p:nvPicPr>
        <p:blipFill>
          <a:blip r:embed="rId9"/>
          <a:stretch>
            <a:fillRect/>
          </a:stretch>
        </p:blipFill>
        <p:spPr>
          <a:xfrm>
            <a:off x="6360872" y="3717008"/>
            <a:ext cx="5306165" cy="600159"/>
          </a:xfrm>
          <a:prstGeom prst="rect">
            <a:avLst/>
          </a:prstGeom>
        </p:spPr>
      </p:pic>
      <p:pic>
        <p:nvPicPr>
          <p:cNvPr id="10" name="Picture 9">
            <a:extLst>
              <a:ext uri="{FF2B5EF4-FFF2-40B4-BE49-F238E27FC236}">
                <a16:creationId xmlns:a16="http://schemas.microsoft.com/office/drawing/2014/main" id="{78E998A6-B900-4FEE-A25C-CD631048901D}"/>
              </a:ext>
            </a:extLst>
          </p:cNvPr>
          <p:cNvPicPr>
            <a:picLocks noChangeAspect="1"/>
          </p:cNvPicPr>
          <p:nvPr/>
        </p:nvPicPr>
        <p:blipFill>
          <a:blip r:embed="rId10"/>
          <a:stretch>
            <a:fillRect/>
          </a:stretch>
        </p:blipFill>
        <p:spPr>
          <a:xfrm>
            <a:off x="8452539" y="4744890"/>
            <a:ext cx="1419423" cy="609685"/>
          </a:xfrm>
          <a:prstGeom prst="rect">
            <a:avLst/>
          </a:prstGeom>
        </p:spPr>
      </p:pic>
      <p:sp>
        <p:nvSpPr>
          <p:cNvPr id="11" name="Arrow: Down 10">
            <a:extLst>
              <a:ext uri="{FF2B5EF4-FFF2-40B4-BE49-F238E27FC236}">
                <a16:creationId xmlns:a16="http://schemas.microsoft.com/office/drawing/2014/main" id="{4B56E24F-4BAD-4D67-97AD-86A6B00C17BC}"/>
              </a:ext>
            </a:extLst>
          </p:cNvPr>
          <p:cNvSpPr/>
          <p:nvPr/>
        </p:nvSpPr>
        <p:spPr>
          <a:xfrm>
            <a:off x="8021533" y="3357418"/>
            <a:ext cx="2173753" cy="4993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Down 11">
            <a:extLst>
              <a:ext uri="{FF2B5EF4-FFF2-40B4-BE49-F238E27FC236}">
                <a16:creationId xmlns:a16="http://schemas.microsoft.com/office/drawing/2014/main" id="{FCCC1D26-F877-4BA8-9072-E17F27E79455}"/>
              </a:ext>
            </a:extLst>
          </p:cNvPr>
          <p:cNvSpPr/>
          <p:nvPr/>
        </p:nvSpPr>
        <p:spPr>
          <a:xfrm>
            <a:off x="8899428" y="4317167"/>
            <a:ext cx="525643" cy="4993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E7C7B615-15FC-4E22-9293-F321FFFD6121}"/>
              </a:ext>
            </a:extLst>
          </p:cNvPr>
          <p:cNvSpPr/>
          <p:nvPr/>
        </p:nvSpPr>
        <p:spPr>
          <a:xfrm>
            <a:off x="6433653" y="2765102"/>
            <a:ext cx="5498257" cy="4888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357E6A8-D7F8-4FCA-BA19-A1CA3078CDF4}"/>
              </a:ext>
            </a:extLst>
          </p:cNvPr>
          <p:cNvSpPr txBox="1"/>
          <p:nvPr/>
        </p:nvSpPr>
        <p:spPr>
          <a:xfrm>
            <a:off x="6096000" y="5285518"/>
            <a:ext cx="6015414" cy="1169551"/>
          </a:xfrm>
          <a:prstGeom prst="rect">
            <a:avLst/>
          </a:prstGeom>
          <a:noFill/>
        </p:spPr>
        <p:txBody>
          <a:bodyPr wrap="square" rtlCol="0">
            <a:spAutoFit/>
          </a:bodyPr>
          <a:lstStyle/>
          <a:p>
            <a:pPr algn="ctr"/>
            <a:r>
              <a:rPr lang="en-GB" sz="1400" dirty="0" err="1"/>
              <a:t>Plotly</a:t>
            </a:r>
            <a:r>
              <a:rPr lang="en-GB" sz="1400" dirty="0"/>
              <a:t> provides a tool bar for chart interactions. You can edit this to reflect how you want your user to explore.</a:t>
            </a:r>
          </a:p>
          <a:p>
            <a:pPr algn="ctr"/>
            <a:endParaRPr lang="en-GB" sz="1400" dirty="0"/>
          </a:p>
          <a:p>
            <a:pPr algn="ctr"/>
            <a:r>
              <a:rPr lang="en-GB" sz="1400" dirty="0"/>
              <a:t>In this dashboard there are limited areas to explore, hence the toolbar has been reduced to free up space and improve user experience</a:t>
            </a:r>
          </a:p>
        </p:txBody>
      </p:sp>
      <p:pic>
        <p:nvPicPr>
          <p:cNvPr id="3" name="Graphic 2" descr="Cursor">
            <a:extLst>
              <a:ext uri="{FF2B5EF4-FFF2-40B4-BE49-F238E27FC236}">
                <a16:creationId xmlns:a16="http://schemas.microsoft.com/office/drawing/2014/main" id="{E51F60DE-A2E1-45DF-9E1F-0656EE99B9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13954" y="2419499"/>
            <a:ext cx="425556" cy="425556"/>
          </a:xfrm>
          <a:prstGeom prst="rect">
            <a:avLst/>
          </a:prstGeom>
        </p:spPr>
      </p:pic>
      <p:sp>
        <p:nvSpPr>
          <p:cNvPr id="19" name="Content Placeholder 2">
            <a:extLst>
              <a:ext uri="{FF2B5EF4-FFF2-40B4-BE49-F238E27FC236}">
                <a16:creationId xmlns:a16="http://schemas.microsoft.com/office/drawing/2014/main" id="{04ED9A9F-3BB8-4077-B4F1-F78CAE541779}"/>
              </a:ext>
            </a:extLst>
          </p:cNvPr>
          <p:cNvSpPr>
            <a:spLocks noGrp="1"/>
          </p:cNvSpPr>
          <p:nvPr>
            <p:ph idx="1"/>
          </p:nvPr>
        </p:nvSpPr>
        <p:spPr>
          <a:xfrm>
            <a:off x="435616" y="1498525"/>
            <a:ext cx="5203183" cy="1073952"/>
          </a:xfrm>
        </p:spPr>
        <p:txBody>
          <a:bodyPr>
            <a:normAutofit/>
          </a:bodyPr>
          <a:lstStyle/>
          <a:p>
            <a:r>
              <a:rPr lang="en-GB" dirty="0"/>
              <a:t>Page links back to overview</a:t>
            </a:r>
          </a:p>
          <a:p>
            <a:endParaRPr lang="en-GB" dirty="0"/>
          </a:p>
        </p:txBody>
      </p:sp>
      <p:pic>
        <p:nvPicPr>
          <p:cNvPr id="4" name="Graphic 3" descr="Cursor">
            <a:extLst>
              <a:ext uri="{FF2B5EF4-FFF2-40B4-BE49-F238E27FC236}">
                <a16:creationId xmlns:a16="http://schemas.microsoft.com/office/drawing/2014/main" id="{3AA6B931-DD7C-4C6C-8C8B-25D51F02DFA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59074" y="1609945"/>
            <a:ext cx="425556" cy="425556"/>
          </a:xfrm>
          <a:prstGeom prst="rect">
            <a:avLst/>
          </a:prstGeom>
        </p:spPr>
      </p:pic>
      <p:pic>
        <p:nvPicPr>
          <p:cNvPr id="16" name="Graphic 15" descr="Cursor">
            <a:extLst>
              <a:ext uri="{FF2B5EF4-FFF2-40B4-BE49-F238E27FC236}">
                <a16:creationId xmlns:a16="http://schemas.microsoft.com/office/drawing/2014/main" id="{3213D71C-67E4-4691-9714-89940981E6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2754" y="3504230"/>
            <a:ext cx="425556" cy="425556"/>
          </a:xfrm>
          <a:prstGeom prst="rect">
            <a:avLst/>
          </a:prstGeom>
        </p:spPr>
      </p:pic>
    </p:spTree>
    <p:extLst>
      <p:ext uri="{BB962C8B-B14F-4D97-AF65-F5344CB8AC3E}">
        <p14:creationId xmlns:p14="http://schemas.microsoft.com/office/powerpoint/2010/main" val="2352282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2017-C37E-4E2D-8A09-5CEDD8F69A2B}"/>
              </a:ext>
            </a:extLst>
          </p:cNvPr>
          <p:cNvSpPr>
            <a:spLocks noGrp="1"/>
          </p:cNvSpPr>
          <p:nvPr>
            <p:ph type="title"/>
          </p:nvPr>
        </p:nvSpPr>
        <p:spPr>
          <a:xfrm>
            <a:off x="489752" y="645006"/>
            <a:ext cx="3236087" cy="496857"/>
          </a:xfrm>
        </p:spPr>
        <p:txBody>
          <a:bodyPr>
            <a:normAutofit fontScale="90000"/>
          </a:bodyPr>
          <a:lstStyle/>
          <a:p>
            <a:r>
              <a:rPr lang="en-GB" dirty="0"/>
              <a:t>Page 4: ribbons</a:t>
            </a:r>
          </a:p>
        </p:txBody>
      </p:sp>
      <p:sp>
        <p:nvSpPr>
          <p:cNvPr id="3" name="Content Placeholder 2">
            <a:extLst>
              <a:ext uri="{FF2B5EF4-FFF2-40B4-BE49-F238E27FC236}">
                <a16:creationId xmlns:a16="http://schemas.microsoft.com/office/drawing/2014/main" id="{EBE166BA-6900-4442-A9CD-1EFA8C37573B}"/>
              </a:ext>
            </a:extLst>
          </p:cNvPr>
          <p:cNvSpPr>
            <a:spLocks noGrp="1"/>
          </p:cNvSpPr>
          <p:nvPr>
            <p:ph idx="1"/>
          </p:nvPr>
        </p:nvSpPr>
        <p:spPr>
          <a:xfrm>
            <a:off x="449265" y="1305276"/>
            <a:ext cx="3602567" cy="4390390"/>
          </a:xfrm>
        </p:spPr>
        <p:txBody>
          <a:bodyPr/>
          <a:lstStyle/>
          <a:p>
            <a:r>
              <a:rPr lang="en-GB" dirty="0"/>
              <a:t>These are done in </a:t>
            </a:r>
            <a:r>
              <a:rPr lang="en-GB" dirty="0" err="1"/>
              <a:t>plotly</a:t>
            </a:r>
            <a:r>
              <a:rPr lang="en-GB" dirty="0"/>
              <a:t> as </a:t>
            </a:r>
            <a:r>
              <a:rPr lang="en-GB" dirty="0" err="1"/>
              <a:t>ggplot</a:t>
            </a:r>
            <a:r>
              <a:rPr lang="en-GB" dirty="0"/>
              <a:t> does not allow you to set </a:t>
            </a:r>
            <a:r>
              <a:rPr lang="en-GB" dirty="0" err="1"/>
              <a:t>xlimits</a:t>
            </a:r>
            <a:r>
              <a:rPr lang="en-GB" dirty="0"/>
              <a:t> for stacked bar.</a:t>
            </a:r>
          </a:p>
        </p:txBody>
      </p:sp>
      <p:pic>
        <p:nvPicPr>
          <p:cNvPr id="4" name="Picture 3">
            <a:extLst>
              <a:ext uri="{FF2B5EF4-FFF2-40B4-BE49-F238E27FC236}">
                <a16:creationId xmlns:a16="http://schemas.microsoft.com/office/drawing/2014/main" id="{BFB60134-4113-416B-846C-0DF50136D524}"/>
              </a:ext>
            </a:extLst>
          </p:cNvPr>
          <p:cNvPicPr>
            <a:picLocks noChangeAspect="1"/>
          </p:cNvPicPr>
          <p:nvPr/>
        </p:nvPicPr>
        <p:blipFill>
          <a:blip r:embed="rId2"/>
          <a:stretch>
            <a:fillRect/>
          </a:stretch>
        </p:blipFill>
        <p:spPr>
          <a:xfrm>
            <a:off x="4518063" y="536594"/>
            <a:ext cx="7745117" cy="6321406"/>
          </a:xfrm>
          <a:prstGeom prst="rect">
            <a:avLst/>
          </a:prstGeom>
        </p:spPr>
      </p:pic>
      <p:pic>
        <p:nvPicPr>
          <p:cNvPr id="6" name="Graphic 5" descr="Badge 1">
            <a:extLst>
              <a:ext uri="{FF2B5EF4-FFF2-40B4-BE49-F238E27FC236}">
                <a16:creationId xmlns:a16="http://schemas.microsoft.com/office/drawing/2014/main" id="{6EBFA843-B484-4EF3-A177-38276CC4EF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2248" y="607693"/>
            <a:ext cx="441912" cy="441912"/>
          </a:xfrm>
          <a:prstGeom prst="rect">
            <a:avLst/>
          </a:prstGeom>
        </p:spPr>
      </p:pic>
      <p:pic>
        <p:nvPicPr>
          <p:cNvPr id="8" name="Graphic 7" descr="Badge">
            <a:extLst>
              <a:ext uri="{FF2B5EF4-FFF2-40B4-BE49-F238E27FC236}">
                <a16:creationId xmlns:a16="http://schemas.microsoft.com/office/drawing/2014/main" id="{B0327477-CBCF-4107-AF6E-3E7643E153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02248" y="1018514"/>
            <a:ext cx="441912" cy="441912"/>
          </a:xfrm>
          <a:prstGeom prst="rect">
            <a:avLst/>
          </a:prstGeom>
        </p:spPr>
      </p:pic>
      <p:pic>
        <p:nvPicPr>
          <p:cNvPr id="10" name="Graphic 9" descr="Badge 3">
            <a:extLst>
              <a:ext uri="{FF2B5EF4-FFF2-40B4-BE49-F238E27FC236}">
                <a16:creationId xmlns:a16="http://schemas.microsoft.com/office/drawing/2014/main" id="{E57FC974-1875-4644-A462-3EAB8C744D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7675" y="1460426"/>
            <a:ext cx="413017" cy="413017"/>
          </a:xfrm>
          <a:prstGeom prst="rect">
            <a:avLst/>
          </a:prstGeom>
        </p:spPr>
      </p:pic>
      <p:pic>
        <p:nvPicPr>
          <p:cNvPr id="12" name="Graphic 11" descr="Badge 4">
            <a:extLst>
              <a:ext uri="{FF2B5EF4-FFF2-40B4-BE49-F238E27FC236}">
                <a16:creationId xmlns:a16="http://schemas.microsoft.com/office/drawing/2014/main" id="{1D653BBC-AC61-47D7-8077-C0D9B60F34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90621" y="1460426"/>
            <a:ext cx="413017" cy="413017"/>
          </a:xfrm>
          <a:prstGeom prst="rect">
            <a:avLst/>
          </a:prstGeom>
        </p:spPr>
      </p:pic>
      <p:pic>
        <p:nvPicPr>
          <p:cNvPr id="14" name="Graphic 13" descr="Badge 5">
            <a:extLst>
              <a:ext uri="{FF2B5EF4-FFF2-40B4-BE49-F238E27FC236}">
                <a16:creationId xmlns:a16="http://schemas.microsoft.com/office/drawing/2014/main" id="{20B164C1-558B-4EB4-BAD3-B1F604C78F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80809" y="1460426"/>
            <a:ext cx="392216" cy="392216"/>
          </a:xfrm>
          <a:prstGeom prst="rect">
            <a:avLst/>
          </a:prstGeom>
        </p:spPr>
      </p:pic>
    </p:spTree>
    <p:extLst>
      <p:ext uri="{BB962C8B-B14F-4D97-AF65-F5344CB8AC3E}">
        <p14:creationId xmlns:p14="http://schemas.microsoft.com/office/powerpoint/2010/main" val="266170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F814A-68A4-4378-A5F3-BDEDE883DE12}"/>
              </a:ext>
            </a:extLst>
          </p:cNvPr>
          <p:cNvPicPr>
            <a:picLocks noChangeAspect="1"/>
          </p:cNvPicPr>
          <p:nvPr/>
        </p:nvPicPr>
        <p:blipFill>
          <a:blip r:embed="rId2"/>
          <a:stretch>
            <a:fillRect/>
          </a:stretch>
        </p:blipFill>
        <p:spPr>
          <a:xfrm>
            <a:off x="6006342" y="-28895"/>
            <a:ext cx="6130482" cy="6858000"/>
          </a:xfrm>
          <a:prstGeom prst="rect">
            <a:avLst/>
          </a:prstGeom>
        </p:spPr>
      </p:pic>
      <p:sp>
        <p:nvSpPr>
          <p:cNvPr id="2" name="Title 1">
            <a:extLst>
              <a:ext uri="{FF2B5EF4-FFF2-40B4-BE49-F238E27FC236}">
                <a16:creationId xmlns:a16="http://schemas.microsoft.com/office/drawing/2014/main" id="{27C69A6A-3E3B-4AFE-990F-2E2B5A08E46E}"/>
              </a:ext>
            </a:extLst>
          </p:cNvPr>
          <p:cNvSpPr>
            <a:spLocks noGrp="1"/>
          </p:cNvSpPr>
          <p:nvPr>
            <p:ph type="title"/>
          </p:nvPr>
        </p:nvSpPr>
        <p:spPr/>
        <p:txBody>
          <a:bodyPr/>
          <a:lstStyle/>
          <a:p>
            <a:r>
              <a:rPr lang="en-GB" dirty="0"/>
              <a:t>Page 4 - ribbons</a:t>
            </a:r>
          </a:p>
        </p:txBody>
      </p:sp>
      <p:graphicFrame>
        <p:nvGraphicFramePr>
          <p:cNvPr id="8" name="Table 8">
            <a:extLst>
              <a:ext uri="{FF2B5EF4-FFF2-40B4-BE49-F238E27FC236}">
                <a16:creationId xmlns:a16="http://schemas.microsoft.com/office/drawing/2014/main" id="{56882EA6-17C3-4371-AF81-7A510FE5059D}"/>
              </a:ext>
            </a:extLst>
          </p:cNvPr>
          <p:cNvGraphicFramePr>
            <a:graphicFrameLocks noGrp="1"/>
          </p:cNvGraphicFramePr>
          <p:nvPr>
            <p:extLst>
              <p:ext uri="{D42A27DB-BD31-4B8C-83A1-F6EECF244321}">
                <p14:modId xmlns:p14="http://schemas.microsoft.com/office/powerpoint/2010/main" val="832536630"/>
              </p:ext>
            </p:extLst>
          </p:nvPr>
        </p:nvGraphicFramePr>
        <p:xfrm>
          <a:off x="118887" y="1755773"/>
          <a:ext cx="5486993" cy="4192909"/>
        </p:xfrm>
        <a:graphic>
          <a:graphicData uri="http://schemas.openxmlformats.org/drawingml/2006/table">
            <a:tbl>
              <a:tblPr firstRow="1" bandRow="1">
                <a:tableStyleId>{5C22544A-7EE6-4342-B048-85BDC9FD1C3A}</a:tableStyleId>
              </a:tblPr>
              <a:tblGrid>
                <a:gridCol w="1987819">
                  <a:extLst>
                    <a:ext uri="{9D8B030D-6E8A-4147-A177-3AD203B41FA5}">
                      <a16:colId xmlns:a16="http://schemas.microsoft.com/office/drawing/2014/main" val="3242947897"/>
                    </a:ext>
                  </a:extLst>
                </a:gridCol>
                <a:gridCol w="1963270">
                  <a:extLst>
                    <a:ext uri="{9D8B030D-6E8A-4147-A177-3AD203B41FA5}">
                      <a16:colId xmlns:a16="http://schemas.microsoft.com/office/drawing/2014/main" val="1217225586"/>
                    </a:ext>
                  </a:extLst>
                </a:gridCol>
                <a:gridCol w="1535904">
                  <a:extLst>
                    <a:ext uri="{9D8B030D-6E8A-4147-A177-3AD203B41FA5}">
                      <a16:colId xmlns:a16="http://schemas.microsoft.com/office/drawing/2014/main" val="2024288344"/>
                    </a:ext>
                  </a:extLst>
                </a:gridCol>
              </a:tblGrid>
              <a:tr h="389584">
                <a:tc gridSpan="3">
                  <a:txBody>
                    <a:bodyPr/>
                    <a:lstStyle/>
                    <a:p>
                      <a:r>
                        <a:rPr lang="en-GB" dirty="0"/>
                        <a:t>Title and navigation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tc hMerge="1">
                  <a:txBody>
                    <a:bodyPr/>
                    <a:lstStyle/>
                    <a:p>
                      <a:endParaRPr lang="en-GB" dirty="0"/>
                    </a:p>
                  </a:txBody>
                  <a:tcPr/>
                </a:tc>
                <a:tc hMerge="1">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36366914"/>
                  </a:ext>
                </a:extLst>
              </a:tr>
              <a:tr h="405485">
                <a:tc gridSpan="3">
                  <a:txBody>
                    <a:bodyPr/>
                    <a:lstStyle/>
                    <a:p>
                      <a:r>
                        <a:rPr lang="en-GB" dirty="0"/>
                        <a:t>Text</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hMerge="1">
                  <a:txBody>
                    <a:bodyPr/>
                    <a:lstStyle/>
                    <a:p>
                      <a:endParaRPr lang="en-GB" dirty="0"/>
                    </a:p>
                  </a:txBody>
                  <a:tcPr/>
                </a:tc>
                <a:tc hMerge="1">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126030182"/>
                  </a:ext>
                </a:extLst>
              </a:tr>
              <a:tr h="849460">
                <a:tc>
                  <a:txBody>
                    <a:bodyPr/>
                    <a:lstStyle/>
                    <a:p>
                      <a:r>
                        <a:rPr lang="en-GB" dirty="0"/>
                        <a:t>Column1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Column2</a:t>
                      </a:r>
                    </a:p>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Column3</a:t>
                      </a:r>
                    </a:p>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49978651"/>
                  </a:ext>
                </a:extLst>
              </a:tr>
              <a:tr h="849460">
                <a:tc>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0148523"/>
                  </a:ext>
                </a:extLst>
              </a:tr>
              <a:tr h="849460">
                <a:tc>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7336599"/>
                  </a:ext>
                </a:extLst>
              </a:tr>
              <a:tr h="849460">
                <a:tc>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a:p>
                  </a:txBody>
                  <a:tcPr/>
                </a:tc>
                <a:extLst>
                  <a:ext uri="{0D108BD9-81ED-4DB2-BD59-A6C34878D82A}">
                    <a16:rowId xmlns:a16="http://schemas.microsoft.com/office/drawing/2014/main" val="2860371870"/>
                  </a:ext>
                </a:extLst>
              </a:tr>
            </a:tbl>
          </a:graphicData>
        </a:graphic>
      </p:graphicFrame>
      <p:pic>
        <p:nvPicPr>
          <p:cNvPr id="20" name="Graphic 19" descr="Badge 1">
            <a:extLst>
              <a:ext uri="{FF2B5EF4-FFF2-40B4-BE49-F238E27FC236}">
                <a16:creationId xmlns:a16="http://schemas.microsoft.com/office/drawing/2014/main" id="{E80A1C63-B160-4E68-B7A4-0B3032A1A4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7336" y="-28895"/>
            <a:ext cx="441912" cy="441912"/>
          </a:xfrm>
          <a:prstGeom prst="rect">
            <a:avLst/>
          </a:prstGeom>
        </p:spPr>
      </p:pic>
      <p:pic>
        <p:nvPicPr>
          <p:cNvPr id="22" name="Graphic 21" descr="Badge">
            <a:extLst>
              <a:ext uri="{FF2B5EF4-FFF2-40B4-BE49-F238E27FC236}">
                <a16:creationId xmlns:a16="http://schemas.microsoft.com/office/drawing/2014/main" id="{DF6480AE-2DAF-4721-BECA-0D30DAE40D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37336" y="753464"/>
            <a:ext cx="441912" cy="441912"/>
          </a:xfrm>
          <a:prstGeom prst="rect">
            <a:avLst/>
          </a:prstGeom>
        </p:spPr>
      </p:pic>
      <p:pic>
        <p:nvPicPr>
          <p:cNvPr id="24" name="Graphic 23" descr="Badge 3">
            <a:extLst>
              <a:ext uri="{FF2B5EF4-FFF2-40B4-BE49-F238E27FC236}">
                <a16:creationId xmlns:a16="http://schemas.microsoft.com/office/drawing/2014/main" id="{CC266AF9-2652-4E7E-9CD1-8498B165D0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694328" y="1494339"/>
            <a:ext cx="413017" cy="413017"/>
          </a:xfrm>
          <a:prstGeom prst="rect">
            <a:avLst/>
          </a:prstGeom>
        </p:spPr>
      </p:pic>
      <p:pic>
        <p:nvPicPr>
          <p:cNvPr id="26" name="Graphic 25" descr="Badge 4">
            <a:extLst>
              <a:ext uri="{FF2B5EF4-FFF2-40B4-BE49-F238E27FC236}">
                <a16:creationId xmlns:a16="http://schemas.microsoft.com/office/drawing/2014/main" id="{C46515AF-8EA0-48B7-8159-AA1F213F4F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04728" y="3613670"/>
            <a:ext cx="413017" cy="413017"/>
          </a:xfrm>
          <a:prstGeom prst="rect">
            <a:avLst/>
          </a:prstGeom>
        </p:spPr>
      </p:pic>
      <p:pic>
        <p:nvPicPr>
          <p:cNvPr id="31" name="Graphic 30" descr="Badge 1">
            <a:extLst>
              <a:ext uri="{FF2B5EF4-FFF2-40B4-BE49-F238E27FC236}">
                <a16:creationId xmlns:a16="http://schemas.microsoft.com/office/drawing/2014/main" id="{02368868-D3A1-4238-8638-2969ABF0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9453" y="1755773"/>
            <a:ext cx="441912" cy="441912"/>
          </a:xfrm>
          <a:prstGeom prst="rect">
            <a:avLst/>
          </a:prstGeom>
        </p:spPr>
      </p:pic>
      <p:pic>
        <p:nvPicPr>
          <p:cNvPr id="33" name="Graphic 32" descr="Badge">
            <a:extLst>
              <a:ext uri="{FF2B5EF4-FFF2-40B4-BE49-F238E27FC236}">
                <a16:creationId xmlns:a16="http://schemas.microsoft.com/office/drawing/2014/main" id="{AACC2302-4745-4A39-8923-82B70DB52A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9453" y="2197685"/>
            <a:ext cx="441912" cy="441912"/>
          </a:xfrm>
          <a:prstGeom prst="rect">
            <a:avLst/>
          </a:prstGeom>
        </p:spPr>
      </p:pic>
      <p:pic>
        <p:nvPicPr>
          <p:cNvPr id="35" name="Graphic 34" descr="Badge 3">
            <a:extLst>
              <a:ext uri="{FF2B5EF4-FFF2-40B4-BE49-F238E27FC236}">
                <a16:creationId xmlns:a16="http://schemas.microsoft.com/office/drawing/2014/main" id="{92C4568A-6F68-4DF4-9E1E-C633D0BDCA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30121" y="2639597"/>
            <a:ext cx="413017" cy="413017"/>
          </a:xfrm>
          <a:prstGeom prst="rect">
            <a:avLst/>
          </a:prstGeom>
        </p:spPr>
      </p:pic>
      <p:pic>
        <p:nvPicPr>
          <p:cNvPr id="37" name="Graphic 36" descr="Badge 4">
            <a:extLst>
              <a:ext uri="{FF2B5EF4-FFF2-40B4-BE49-F238E27FC236}">
                <a16:creationId xmlns:a16="http://schemas.microsoft.com/office/drawing/2014/main" id="{E95080BC-436D-4EC8-84C4-F5381BADB2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18000" y="2608506"/>
            <a:ext cx="413017" cy="413017"/>
          </a:xfrm>
          <a:prstGeom prst="rect">
            <a:avLst/>
          </a:prstGeom>
        </p:spPr>
      </p:pic>
      <p:pic>
        <p:nvPicPr>
          <p:cNvPr id="39" name="Graphic 38" descr="Badge 5">
            <a:extLst>
              <a:ext uri="{FF2B5EF4-FFF2-40B4-BE49-F238E27FC236}">
                <a16:creationId xmlns:a16="http://schemas.microsoft.com/office/drawing/2014/main" id="{A976BB9C-6742-4E67-BF2F-1A37AEF7B6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04728" y="5363661"/>
            <a:ext cx="392216" cy="392216"/>
          </a:xfrm>
          <a:prstGeom prst="rect">
            <a:avLst/>
          </a:prstGeom>
        </p:spPr>
      </p:pic>
      <p:pic>
        <p:nvPicPr>
          <p:cNvPr id="41" name="Graphic 40" descr="Badge 5">
            <a:extLst>
              <a:ext uri="{FF2B5EF4-FFF2-40B4-BE49-F238E27FC236}">
                <a16:creationId xmlns:a16="http://schemas.microsoft.com/office/drawing/2014/main" id="{B682D19B-909F-48DB-B0BB-22C4BBE72B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84301" y="2608506"/>
            <a:ext cx="392216" cy="392216"/>
          </a:xfrm>
          <a:prstGeom prst="rect">
            <a:avLst/>
          </a:prstGeom>
        </p:spPr>
      </p:pic>
      <p:sp>
        <p:nvSpPr>
          <p:cNvPr id="5" name="TextBox 4">
            <a:extLst>
              <a:ext uri="{FF2B5EF4-FFF2-40B4-BE49-F238E27FC236}">
                <a16:creationId xmlns:a16="http://schemas.microsoft.com/office/drawing/2014/main" id="{915E60BF-9883-4CD2-974C-D08AF68E3A80}"/>
              </a:ext>
            </a:extLst>
          </p:cNvPr>
          <p:cNvSpPr txBox="1"/>
          <p:nvPr/>
        </p:nvSpPr>
        <p:spPr>
          <a:xfrm>
            <a:off x="118887" y="1254683"/>
            <a:ext cx="5869427" cy="369332"/>
          </a:xfrm>
          <a:prstGeom prst="rect">
            <a:avLst/>
          </a:prstGeom>
          <a:noFill/>
        </p:spPr>
        <p:txBody>
          <a:bodyPr wrap="none" rtlCol="0">
            <a:spAutoFit/>
          </a:bodyPr>
          <a:lstStyle/>
          <a:p>
            <a:r>
              <a:rPr lang="en-GB" dirty="0"/>
              <a:t>Charts in this section have .mobile and .no-mobile options </a:t>
            </a:r>
          </a:p>
        </p:txBody>
      </p:sp>
    </p:spTree>
    <p:extLst>
      <p:ext uri="{BB962C8B-B14F-4D97-AF65-F5344CB8AC3E}">
        <p14:creationId xmlns:p14="http://schemas.microsoft.com/office/powerpoint/2010/main" val="2898283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64BA-55CC-4CD2-9EB3-055C792B8F7F}"/>
              </a:ext>
            </a:extLst>
          </p:cNvPr>
          <p:cNvSpPr>
            <a:spLocks noGrp="1"/>
          </p:cNvSpPr>
          <p:nvPr>
            <p:ph type="title"/>
          </p:nvPr>
        </p:nvSpPr>
        <p:spPr/>
        <p:txBody>
          <a:bodyPr/>
          <a:lstStyle/>
          <a:p>
            <a:r>
              <a:rPr lang="en-GB" dirty="0"/>
              <a:t>Page 5 – Help manual</a:t>
            </a:r>
          </a:p>
        </p:txBody>
      </p:sp>
      <p:sp>
        <p:nvSpPr>
          <p:cNvPr id="3" name="Content Placeholder 2">
            <a:extLst>
              <a:ext uri="{FF2B5EF4-FFF2-40B4-BE49-F238E27FC236}">
                <a16:creationId xmlns:a16="http://schemas.microsoft.com/office/drawing/2014/main" id="{68048CD1-4B5C-40A6-9A5A-59844DCBBB90}"/>
              </a:ext>
            </a:extLst>
          </p:cNvPr>
          <p:cNvSpPr>
            <a:spLocks noGrp="1"/>
          </p:cNvSpPr>
          <p:nvPr>
            <p:ph idx="1"/>
          </p:nvPr>
        </p:nvSpPr>
        <p:spPr>
          <a:xfrm>
            <a:off x="441278" y="1278340"/>
            <a:ext cx="4467367" cy="4494663"/>
          </a:xfrm>
        </p:spPr>
        <p:txBody>
          <a:bodyPr/>
          <a:lstStyle/>
          <a:p>
            <a:r>
              <a:rPr lang="en-GB" dirty="0"/>
              <a:t>Mirrors layout of page 2</a:t>
            </a:r>
          </a:p>
          <a:p>
            <a:r>
              <a:rPr lang="en-GB" dirty="0"/>
              <a:t>Would be nice to link directly to each key element, but you can’t</a:t>
            </a:r>
          </a:p>
          <a:p>
            <a:endParaRPr lang="en-GB" dirty="0"/>
          </a:p>
        </p:txBody>
      </p:sp>
      <p:pic>
        <p:nvPicPr>
          <p:cNvPr id="4" name="Picture 3">
            <a:extLst>
              <a:ext uri="{FF2B5EF4-FFF2-40B4-BE49-F238E27FC236}">
                <a16:creationId xmlns:a16="http://schemas.microsoft.com/office/drawing/2014/main" id="{85D3997D-EECB-4CFE-80BE-BC003A230C6E}"/>
              </a:ext>
            </a:extLst>
          </p:cNvPr>
          <p:cNvPicPr>
            <a:picLocks noChangeAspect="1"/>
          </p:cNvPicPr>
          <p:nvPr/>
        </p:nvPicPr>
        <p:blipFill>
          <a:blip r:embed="rId2"/>
          <a:stretch>
            <a:fillRect/>
          </a:stretch>
        </p:blipFill>
        <p:spPr>
          <a:xfrm>
            <a:off x="5174299" y="713096"/>
            <a:ext cx="7017701" cy="5719887"/>
          </a:xfrm>
          <a:prstGeom prst="rect">
            <a:avLst/>
          </a:prstGeom>
        </p:spPr>
      </p:pic>
      <p:pic>
        <p:nvPicPr>
          <p:cNvPr id="6" name="Graphic 5" descr="Badge 1">
            <a:extLst>
              <a:ext uri="{FF2B5EF4-FFF2-40B4-BE49-F238E27FC236}">
                <a16:creationId xmlns:a16="http://schemas.microsoft.com/office/drawing/2014/main" id="{50DB91ED-6EBD-421C-B00A-63F0BDD0F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38050" y="791864"/>
            <a:ext cx="390239" cy="390239"/>
          </a:xfrm>
          <a:prstGeom prst="rect">
            <a:avLst/>
          </a:prstGeom>
        </p:spPr>
      </p:pic>
      <p:pic>
        <p:nvPicPr>
          <p:cNvPr id="8" name="Graphic 7" descr="Badge">
            <a:extLst>
              <a:ext uri="{FF2B5EF4-FFF2-40B4-BE49-F238E27FC236}">
                <a16:creationId xmlns:a16="http://schemas.microsoft.com/office/drawing/2014/main" id="{E0880471-1146-4F34-8590-0FFE36B2E7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3010" y="1143354"/>
            <a:ext cx="390239" cy="390239"/>
          </a:xfrm>
          <a:prstGeom prst="rect">
            <a:avLst/>
          </a:prstGeom>
        </p:spPr>
      </p:pic>
      <p:pic>
        <p:nvPicPr>
          <p:cNvPr id="10" name="Graphic 9" descr="Badge 3">
            <a:extLst>
              <a:ext uri="{FF2B5EF4-FFF2-40B4-BE49-F238E27FC236}">
                <a16:creationId xmlns:a16="http://schemas.microsoft.com/office/drawing/2014/main" id="{78783506-783B-4A3A-BD6B-AF432E08A2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38049" y="1143353"/>
            <a:ext cx="390239" cy="390239"/>
          </a:xfrm>
          <a:prstGeom prst="rect">
            <a:avLst/>
          </a:prstGeom>
        </p:spPr>
      </p:pic>
      <p:pic>
        <p:nvPicPr>
          <p:cNvPr id="12" name="Graphic 11" descr="Badge 4">
            <a:extLst>
              <a:ext uri="{FF2B5EF4-FFF2-40B4-BE49-F238E27FC236}">
                <a16:creationId xmlns:a16="http://schemas.microsoft.com/office/drawing/2014/main" id="{26C665C1-DFCD-4E08-8A9E-6A900D5A3C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25104" y="3735091"/>
            <a:ext cx="390391" cy="390391"/>
          </a:xfrm>
          <a:prstGeom prst="rect">
            <a:avLst/>
          </a:prstGeom>
        </p:spPr>
      </p:pic>
      <p:pic>
        <p:nvPicPr>
          <p:cNvPr id="14" name="Graphic 13" descr="Badge 5">
            <a:extLst>
              <a:ext uri="{FF2B5EF4-FFF2-40B4-BE49-F238E27FC236}">
                <a16:creationId xmlns:a16="http://schemas.microsoft.com/office/drawing/2014/main" id="{DFE2D797-E6C7-4F15-86DC-45F16A313E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38049" y="5870028"/>
            <a:ext cx="392216" cy="392216"/>
          </a:xfrm>
          <a:prstGeom prst="rect">
            <a:avLst/>
          </a:prstGeom>
        </p:spPr>
      </p:pic>
    </p:spTree>
    <p:extLst>
      <p:ext uri="{BB962C8B-B14F-4D97-AF65-F5344CB8AC3E}">
        <p14:creationId xmlns:p14="http://schemas.microsoft.com/office/powerpoint/2010/main" val="271506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A53CE3-D020-4849-92DE-CE5072DA292A}"/>
              </a:ext>
            </a:extLst>
          </p:cNvPr>
          <p:cNvGrpSpPr/>
          <p:nvPr/>
        </p:nvGrpSpPr>
        <p:grpSpPr>
          <a:xfrm>
            <a:off x="6362232" y="2762181"/>
            <a:ext cx="5633801" cy="2403019"/>
            <a:chOff x="6362232" y="1785866"/>
            <a:chExt cx="5633801" cy="2403019"/>
          </a:xfrm>
        </p:grpSpPr>
        <p:pic>
          <p:nvPicPr>
            <p:cNvPr id="3" name="Picture 2">
              <a:extLst>
                <a:ext uri="{FF2B5EF4-FFF2-40B4-BE49-F238E27FC236}">
                  <a16:creationId xmlns:a16="http://schemas.microsoft.com/office/drawing/2014/main" id="{F9BB56D7-7F9A-430C-8876-2F4A952D5A75}"/>
                </a:ext>
              </a:extLst>
            </p:cNvPr>
            <p:cNvPicPr>
              <a:picLocks noChangeAspect="1"/>
            </p:cNvPicPr>
            <p:nvPr/>
          </p:nvPicPr>
          <p:blipFill>
            <a:blip r:embed="rId2"/>
            <a:stretch>
              <a:fillRect/>
            </a:stretch>
          </p:blipFill>
          <p:spPr>
            <a:xfrm>
              <a:off x="6362232" y="1785866"/>
              <a:ext cx="5631976" cy="2403019"/>
            </a:xfrm>
            <a:prstGeom prst="rect">
              <a:avLst/>
            </a:prstGeom>
          </p:spPr>
        </p:pic>
        <p:pic>
          <p:nvPicPr>
            <p:cNvPr id="4" name="Graphic 3" descr="Badge 1">
              <a:extLst>
                <a:ext uri="{FF2B5EF4-FFF2-40B4-BE49-F238E27FC236}">
                  <a16:creationId xmlns:a16="http://schemas.microsoft.com/office/drawing/2014/main" id="{C8A162EB-E13E-4465-AB6F-9516824F54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02751" y="1785866"/>
              <a:ext cx="390239" cy="390239"/>
            </a:xfrm>
            <a:prstGeom prst="rect">
              <a:avLst/>
            </a:prstGeom>
          </p:spPr>
        </p:pic>
        <p:pic>
          <p:nvPicPr>
            <p:cNvPr id="5" name="Graphic 4" descr="Badge">
              <a:extLst>
                <a:ext uri="{FF2B5EF4-FFF2-40B4-BE49-F238E27FC236}">
                  <a16:creationId xmlns:a16="http://schemas.microsoft.com/office/drawing/2014/main" id="{A6CC53AA-E725-48D3-8997-9A6DAB0E19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69293" y="2176102"/>
              <a:ext cx="390239" cy="390239"/>
            </a:xfrm>
            <a:prstGeom prst="rect">
              <a:avLst/>
            </a:prstGeom>
          </p:spPr>
        </p:pic>
        <p:pic>
          <p:nvPicPr>
            <p:cNvPr id="6" name="Graphic 5" descr="Badge 3">
              <a:extLst>
                <a:ext uri="{FF2B5EF4-FFF2-40B4-BE49-F238E27FC236}">
                  <a16:creationId xmlns:a16="http://schemas.microsoft.com/office/drawing/2014/main" id="{5302D21B-5E56-4198-92F4-A1D3177FC7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96833" y="2176101"/>
              <a:ext cx="390239" cy="390239"/>
            </a:xfrm>
            <a:prstGeom prst="rect">
              <a:avLst/>
            </a:prstGeom>
          </p:spPr>
        </p:pic>
        <p:pic>
          <p:nvPicPr>
            <p:cNvPr id="7" name="Graphic 6" descr="Badge 4">
              <a:extLst>
                <a:ext uri="{FF2B5EF4-FFF2-40B4-BE49-F238E27FC236}">
                  <a16:creationId xmlns:a16="http://schemas.microsoft.com/office/drawing/2014/main" id="{28C7A0CC-7629-4675-AA2D-3D04E803DC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603817" y="3182417"/>
              <a:ext cx="390391" cy="390391"/>
            </a:xfrm>
            <a:prstGeom prst="rect">
              <a:avLst/>
            </a:prstGeom>
          </p:spPr>
        </p:pic>
        <p:pic>
          <p:nvPicPr>
            <p:cNvPr id="9" name="Graphic 8" descr="Badge 5">
              <a:extLst>
                <a:ext uri="{FF2B5EF4-FFF2-40B4-BE49-F238E27FC236}">
                  <a16:creationId xmlns:a16="http://schemas.microsoft.com/office/drawing/2014/main" id="{7DADBD05-8D5A-4F23-8541-B9DFB00916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603817" y="3572652"/>
              <a:ext cx="392216" cy="392216"/>
            </a:xfrm>
            <a:prstGeom prst="rect">
              <a:avLst/>
            </a:prstGeom>
          </p:spPr>
        </p:pic>
      </p:grpSp>
      <p:sp>
        <p:nvSpPr>
          <p:cNvPr id="2" name="Title 1">
            <a:extLst>
              <a:ext uri="{FF2B5EF4-FFF2-40B4-BE49-F238E27FC236}">
                <a16:creationId xmlns:a16="http://schemas.microsoft.com/office/drawing/2014/main" id="{74217B76-8D2B-4C49-BE53-A39C55E8795F}"/>
              </a:ext>
            </a:extLst>
          </p:cNvPr>
          <p:cNvSpPr>
            <a:spLocks noGrp="1"/>
          </p:cNvSpPr>
          <p:nvPr>
            <p:ph type="title"/>
          </p:nvPr>
        </p:nvSpPr>
        <p:spPr/>
        <p:txBody>
          <a:bodyPr/>
          <a:lstStyle/>
          <a:p>
            <a:r>
              <a:rPr lang="en-GB" dirty="0"/>
              <a:t>Page 5 – Help manual</a:t>
            </a:r>
          </a:p>
        </p:txBody>
      </p:sp>
      <p:graphicFrame>
        <p:nvGraphicFramePr>
          <p:cNvPr id="12" name="Table 8">
            <a:extLst>
              <a:ext uri="{FF2B5EF4-FFF2-40B4-BE49-F238E27FC236}">
                <a16:creationId xmlns:a16="http://schemas.microsoft.com/office/drawing/2014/main" id="{DFDDA405-F1D4-4751-A9D1-7DDCC0F5C720}"/>
              </a:ext>
            </a:extLst>
          </p:cNvPr>
          <p:cNvGraphicFramePr>
            <a:graphicFrameLocks noGrp="1"/>
          </p:cNvGraphicFramePr>
          <p:nvPr>
            <p:extLst>
              <p:ext uri="{D42A27DB-BD31-4B8C-83A1-F6EECF244321}">
                <p14:modId xmlns:p14="http://schemas.microsoft.com/office/powerpoint/2010/main" val="39377516"/>
              </p:ext>
            </p:extLst>
          </p:nvPr>
        </p:nvGraphicFramePr>
        <p:xfrm>
          <a:off x="337609" y="2838875"/>
          <a:ext cx="5872480" cy="2251986"/>
        </p:xfrm>
        <a:graphic>
          <a:graphicData uri="http://schemas.openxmlformats.org/drawingml/2006/table">
            <a:tbl>
              <a:tblPr firstRow="1" bandRow="1">
                <a:tableStyleId>{5C22544A-7EE6-4342-B048-85BDC9FD1C3A}</a:tableStyleId>
              </a:tblPr>
              <a:tblGrid>
                <a:gridCol w="734060">
                  <a:extLst>
                    <a:ext uri="{9D8B030D-6E8A-4147-A177-3AD203B41FA5}">
                      <a16:colId xmlns:a16="http://schemas.microsoft.com/office/drawing/2014/main" val="3242947897"/>
                    </a:ext>
                  </a:extLst>
                </a:gridCol>
                <a:gridCol w="734060">
                  <a:extLst>
                    <a:ext uri="{9D8B030D-6E8A-4147-A177-3AD203B41FA5}">
                      <a16:colId xmlns:a16="http://schemas.microsoft.com/office/drawing/2014/main" val="4226273412"/>
                    </a:ext>
                  </a:extLst>
                </a:gridCol>
                <a:gridCol w="734060">
                  <a:extLst>
                    <a:ext uri="{9D8B030D-6E8A-4147-A177-3AD203B41FA5}">
                      <a16:colId xmlns:a16="http://schemas.microsoft.com/office/drawing/2014/main" val="3260308824"/>
                    </a:ext>
                  </a:extLst>
                </a:gridCol>
                <a:gridCol w="734060">
                  <a:extLst>
                    <a:ext uri="{9D8B030D-6E8A-4147-A177-3AD203B41FA5}">
                      <a16:colId xmlns:a16="http://schemas.microsoft.com/office/drawing/2014/main" val="87252081"/>
                    </a:ext>
                  </a:extLst>
                </a:gridCol>
                <a:gridCol w="734060">
                  <a:extLst>
                    <a:ext uri="{9D8B030D-6E8A-4147-A177-3AD203B41FA5}">
                      <a16:colId xmlns:a16="http://schemas.microsoft.com/office/drawing/2014/main" val="1217225586"/>
                    </a:ext>
                  </a:extLst>
                </a:gridCol>
                <a:gridCol w="734060">
                  <a:extLst>
                    <a:ext uri="{9D8B030D-6E8A-4147-A177-3AD203B41FA5}">
                      <a16:colId xmlns:a16="http://schemas.microsoft.com/office/drawing/2014/main" val="597395605"/>
                    </a:ext>
                  </a:extLst>
                </a:gridCol>
                <a:gridCol w="734060">
                  <a:extLst>
                    <a:ext uri="{9D8B030D-6E8A-4147-A177-3AD203B41FA5}">
                      <a16:colId xmlns:a16="http://schemas.microsoft.com/office/drawing/2014/main" val="4042957769"/>
                    </a:ext>
                  </a:extLst>
                </a:gridCol>
                <a:gridCol w="734060">
                  <a:extLst>
                    <a:ext uri="{9D8B030D-6E8A-4147-A177-3AD203B41FA5}">
                      <a16:colId xmlns:a16="http://schemas.microsoft.com/office/drawing/2014/main" val="2579714233"/>
                    </a:ext>
                  </a:extLst>
                </a:gridCol>
              </a:tblGrid>
              <a:tr h="348662">
                <a:tc gridSpan="8">
                  <a:txBody>
                    <a:bodyPr/>
                    <a:lstStyle/>
                    <a:p>
                      <a:r>
                        <a:rPr lang="en-GB" dirty="0"/>
                        <a:t>Title and menu bar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36366914"/>
                  </a:ext>
                </a:extLst>
              </a:tr>
              <a:tr h="760233">
                <a:tc gridSpan="4">
                  <a:txBody>
                    <a:bodyPr/>
                    <a:lstStyle/>
                    <a:p>
                      <a:r>
                        <a:rPr lang="en-GB" dirty="0"/>
                        <a:t>Text1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gridSpan="4">
                  <a:txBody>
                    <a:bodyPr/>
                    <a:lstStyle/>
                    <a:p>
                      <a:r>
                        <a:rPr lang="en-GB" dirty="0"/>
                        <a:t>Text2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249978651"/>
                  </a:ext>
                </a:extLst>
              </a:tr>
              <a:tr h="284003">
                <a:tc>
                  <a:txBody>
                    <a:bodyPr/>
                    <a:lstStyle/>
                    <a:p>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3555567"/>
                  </a:ext>
                </a:extLst>
              </a:tr>
              <a:tr h="760233">
                <a:tc gridSpan="8">
                  <a:txBody>
                    <a:bodyPr/>
                    <a:lstStyle/>
                    <a:p>
                      <a:r>
                        <a:rPr lang="en-GB" dirty="0"/>
                        <a:t>Tab window</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799385541"/>
                  </a:ext>
                </a:extLst>
              </a:tr>
            </a:tbl>
          </a:graphicData>
        </a:graphic>
      </p:graphicFrame>
      <p:pic>
        <p:nvPicPr>
          <p:cNvPr id="25" name="Graphic 24" descr="Badge 1">
            <a:extLst>
              <a:ext uri="{FF2B5EF4-FFF2-40B4-BE49-F238E27FC236}">
                <a16:creationId xmlns:a16="http://schemas.microsoft.com/office/drawing/2014/main" id="{EF654243-368B-49BA-B5D2-A3564EA39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19850" y="2810515"/>
            <a:ext cx="390239" cy="390239"/>
          </a:xfrm>
          <a:prstGeom prst="rect">
            <a:avLst/>
          </a:prstGeom>
        </p:spPr>
      </p:pic>
      <p:pic>
        <p:nvPicPr>
          <p:cNvPr id="27" name="Graphic 26" descr="Badge">
            <a:extLst>
              <a:ext uri="{FF2B5EF4-FFF2-40B4-BE49-F238E27FC236}">
                <a16:creationId xmlns:a16="http://schemas.microsoft.com/office/drawing/2014/main" id="{FCCBE992-663D-44AE-B98E-8BC1DC5FD3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83610" y="3200754"/>
            <a:ext cx="390239" cy="390239"/>
          </a:xfrm>
          <a:prstGeom prst="rect">
            <a:avLst/>
          </a:prstGeom>
        </p:spPr>
      </p:pic>
      <p:pic>
        <p:nvPicPr>
          <p:cNvPr id="29" name="Graphic 28" descr="Badge 3">
            <a:extLst>
              <a:ext uri="{FF2B5EF4-FFF2-40B4-BE49-F238E27FC236}">
                <a16:creationId xmlns:a16="http://schemas.microsoft.com/office/drawing/2014/main" id="{854BD1F5-384B-4F61-96FB-6B097A8D86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9850" y="3200753"/>
            <a:ext cx="390239" cy="390239"/>
          </a:xfrm>
          <a:prstGeom prst="rect">
            <a:avLst/>
          </a:prstGeom>
        </p:spPr>
      </p:pic>
      <p:pic>
        <p:nvPicPr>
          <p:cNvPr id="31" name="Graphic 30" descr="Badge 4">
            <a:extLst>
              <a:ext uri="{FF2B5EF4-FFF2-40B4-BE49-F238E27FC236}">
                <a16:creationId xmlns:a16="http://schemas.microsoft.com/office/drawing/2014/main" id="{979D1B7B-F0E4-4966-9818-ED7D37A9B1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224" y="3963691"/>
            <a:ext cx="390391" cy="390391"/>
          </a:xfrm>
          <a:prstGeom prst="rect">
            <a:avLst/>
          </a:prstGeom>
        </p:spPr>
      </p:pic>
      <p:pic>
        <p:nvPicPr>
          <p:cNvPr id="33" name="Graphic 32" descr="Badge 5">
            <a:extLst>
              <a:ext uri="{FF2B5EF4-FFF2-40B4-BE49-F238E27FC236}">
                <a16:creationId xmlns:a16="http://schemas.microsoft.com/office/drawing/2014/main" id="{D1A65E04-FD5C-437F-BE90-8E49030C118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17873" y="4330049"/>
            <a:ext cx="392216" cy="392216"/>
          </a:xfrm>
          <a:prstGeom prst="rect">
            <a:avLst/>
          </a:prstGeom>
        </p:spPr>
      </p:pic>
      <p:sp>
        <p:nvSpPr>
          <p:cNvPr id="16" name="Content Placeholder 2">
            <a:extLst>
              <a:ext uri="{FF2B5EF4-FFF2-40B4-BE49-F238E27FC236}">
                <a16:creationId xmlns:a16="http://schemas.microsoft.com/office/drawing/2014/main" id="{188F9FF8-4EB6-4216-ACF8-967034B8E184}"/>
              </a:ext>
            </a:extLst>
          </p:cNvPr>
          <p:cNvSpPr>
            <a:spLocks noGrp="1"/>
          </p:cNvSpPr>
          <p:nvPr>
            <p:ph idx="1"/>
          </p:nvPr>
        </p:nvSpPr>
        <p:spPr>
          <a:xfrm>
            <a:off x="441279" y="1214651"/>
            <a:ext cx="7897830" cy="1002906"/>
          </a:xfrm>
        </p:spPr>
        <p:txBody>
          <a:bodyPr>
            <a:normAutofit/>
          </a:bodyPr>
          <a:lstStyle/>
          <a:p>
            <a:r>
              <a:rPr lang="en-GB" dirty="0"/>
              <a:t>Mirrors layout of page 2</a:t>
            </a:r>
          </a:p>
        </p:txBody>
      </p:sp>
    </p:spTree>
    <p:extLst>
      <p:ext uri="{BB962C8B-B14F-4D97-AF65-F5344CB8AC3E}">
        <p14:creationId xmlns:p14="http://schemas.microsoft.com/office/powerpoint/2010/main" val="2271986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E49C0-5CC8-449A-98C9-0EF2845003CE}"/>
              </a:ext>
            </a:extLst>
          </p:cNvPr>
          <p:cNvSpPr>
            <a:spLocks noGrp="1"/>
          </p:cNvSpPr>
          <p:nvPr>
            <p:ph type="title"/>
          </p:nvPr>
        </p:nvSpPr>
        <p:spPr/>
        <p:txBody>
          <a:bodyPr/>
          <a:lstStyle/>
          <a:p>
            <a:r>
              <a:rPr lang="en-GB" dirty="0"/>
              <a:t>Charts: </a:t>
            </a:r>
            <a:r>
              <a:rPr lang="en-GB" dirty="0" err="1">
                <a:hlinkClick r:id="rId2"/>
              </a:rPr>
              <a:t>Plotly</a:t>
            </a:r>
            <a:r>
              <a:rPr lang="en-GB" dirty="0"/>
              <a:t> or </a:t>
            </a:r>
            <a:r>
              <a:rPr lang="en-GB" dirty="0" err="1">
                <a:hlinkClick r:id="rId3"/>
              </a:rPr>
              <a:t>ggplot</a:t>
            </a:r>
            <a:r>
              <a:rPr lang="en-GB" dirty="0"/>
              <a:t>(y)</a:t>
            </a:r>
          </a:p>
        </p:txBody>
      </p:sp>
      <p:pic>
        <p:nvPicPr>
          <p:cNvPr id="5" name="Picture 4">
            <a:extLst>
              <a:ext uri="{FF2B5EF4-FFF2-40B4-BE49-F238E27FC236}">
                <a16:creationId xmlns:a16="http://schemas.microsoft.com/office/drawing/2014/main" id="{02C220F4-C06E-42D9-81F0-21FB263664E7}"/>
              </a:ext>
            </a:extLst>
          </p:cNvPr>
          <p:cNvPicPr>
            <a:picLocks noChangeAspect="1"/>
          </p:cNvPicPr>
          <p:nvPr/>
        </p:nvPicPr>
        <p:blipFill rotWithShape="1">
          <a:blip r:embed="rId4"/>
          <a:srcRect t="10025"/>
          <a:stretch/>
        </p:blipFill>
        <p:spPr>
          <a:xfrm>
            <a:off x="489752" y="3348369"/>
            <a:ext cx="6491120" cy="924606"/>
          </a:xfrm>
          <a:prstGeom prst="rect">
            <a:avLst/>
          </a:prstGeom>
        </p:spPr>
      </p:pic>
      <p:pic>
        <p:nvPicPr>
          <p:cNvPr id="6" name="Picture 5">
            <a:extLst>
              <a:ext uri="{FF2B5EF4-FFF2-40B4-BE49-F238E27FC236}">
                <a16:creationId xmlns:a16="http://schemas.microsoft.com/office/drawing/2014/main" id="{2C813C8F-2A85-4282-A4A2-8A0C2CD4CBB9}"/>
              </a:ext>
            </a:extLst>
          </p:cNvPr>
          <p:cNvPicPr>
            <a:picLocks noChangeAspect="1"/>
          </p:cNvPicPr>
          <p:nvPr/>
        </p:nvPicPr>
        <p:blipFill>
          <a:blip r:embed="rId5"/>
          <a:stretch>
            <a:fillRect/>
          </a:stretch>
        </p:blipFill>
        <p:spPr>
          <a:xfrm>
            <a:off x="7522000" y="3245357"/>
            <a:ext cx="4215074" cy="777740"/>
          </a:xfrm>
          <a:prstGeom prst="rect">
            <a:avLst/>
          </a:prstGeom>
        </p:spPr>
      </p:pic>
      <p:pic>
        <p:nvPicPr>
          <p:cNvPr id="7" name="Picture 6">
            <a:extLst>
              <a:ext uri="{FF2B5EF4-FFF2-40B4-BE49-F238E27FC236}">
                <a16:creationId xmlns:a16="http://schemas.microsoft.com/office/drawing/2014/main" id="{28AD1874-5B2E-4E77-8DBA-32168084EDCD}"/>
              </a:ext>
            </a:extLst>
          </p:cNvPr>
          <p:cNvPicPr>
            <a:picLocks noChangeAspect="1"/>
          </p:cNvPicPr>
          <p:nvPr/>
        </p:nvPicPr>
        <p:blipFill>
          <a:blip r:embed="rId6"/>
          <a:stretch>
            <a:fillRect/>
          </a:stretch>
        </p:blipFill>
        <p:spPr>
          <a:xfrm>
            <a:off x="7878643" y="4847185"/>
            <a:ext cx="2522937" cy="925623"/>
          </a:xfrm>
          <a:prstGeom prst="rect">
            <a:avLst/>
          </a:prstGeom>
        </p:spPr>
      </p:pic>
      <p:sp>
        <p:nvSpPr>
          <p:cNvPr id="3" name="Content Placeholder 2">
            <a:extLst>
              <a:ext uri="{FF2B5EF4-FFF2-40B4-BE49-F238E27FC236}">
                <a16:creationId xmlns:a16="http://schemas.microsoft.com/office/drawing/2014/main" id="{F374F63F-E0A6-4007-ABB8-E9F571E1C0EC}"/>
              </a:ext>
            </a:extLst>
          </p:cNvPr>
          <p:cNvSpPr>
            <a:spLocks noGrp="1"/>
          </p:cNvSpPr>
          <p:nvPr>
            <p:ph idx="1"/>
          </p:nvPr>
        </p:nvSpPr>
        <p:spPr>
          <a:xfrm>
            <a:off x="489753" y="1302906"/>
            <a:ext cx="11029615" cy="4390390"/>
          </a:xfrm>
        </p:spPr>
        <p:txBody>
          <a:bodyPr>
            <a:normAutofit/>
          </a:bodyPr>
          <a:lstStyle/>
          <a:p>
            <a:r>
              <a:rPr lang="en-GB" sz="1600" dirty="0"/>
              <a:t>Charting options offer similar but different options</a:t>
            </a:r>
          </a:p>
          <a:p>
            <a:r>
              <a:rPr lang="en-GB" sz="1600" dirty="0"/>
              <a:t>Sometimes it is just a bit easier in </a:t>
            </a:r>
            <a:r>
              <a:rPr lang="en-GB" sz="1600" dirty="0" err="1"/>
              <a:t>Plotly</a:t>
            </a:r>
            <a:r>
              <a:rPr lang="en-GB" sz="1600" dirty="0"/>
              <a:t> </a:t>
            </a:r>
          </a:p>
          <a:p>
            <a:r>
              <a:rPr lang="en-GB" sz="1600" dirty="0"/>
              <a:t>Big difference is interactivity and Tooltips</a:t>
            </a:r>
          </a:p>
          <a:p>
            <a:pPr lvl="1"/>
            <a:r>
              <a:rPr lang="en-GB" sz="1200" dirty="0" err="1"/>
              <a:t>Plotly</a:t>
            </a:r>
            <a:r>
              <a:rPr lang="en-GB" sz="1200" dirty="0"/>
              <a:t> lets you use html to fashion more user friendly information, even bring in variables not in the chart</a:t>
            </a:r>
          </a:p>
          <a:p>
            <a:pPr lvl="1"/>
            <a:r>
              <a:rPr lang="en-GB" sz="1200" dirty="0" err="1"/>
              <a:t>ggplot</a:t>
            </a:r>
            <a:r>
              <a:rPr lang="en-GB" sz="1200" dirty="0"/>
              <a:t> rendered with </a:t>
            </a:r>
            <a:r>
              <a:rPr lang="en-GB" sz="1200" dirty="0" err="1"/>
              <a:t>ggploty</a:t>
            </a:r>
            <a:r>
              <a:rPr lang="en-GB" sz="1200" dirty="0"/>
              <a:t> limits you to the aesthetics, and presents with the variable name</a:t>
            </a:r>
          </a:p>
          <a:p>
            <a:r>
              <a:rPr lang="en-GB" sz="1600" dirty="0" err="1"/>
              <a:t>Plotly</a:t>
            </a:r>
            <a:endParaRPr lang="en-GB" sz="1600" dirty="0"/>
          </a:p>
          <a:p>
            <a:endParaRPr lang="en-GB" sz="1600" dirty="0"/>
          </a:p>
          <a:p>
            <a:endParaRPr lang="en-GB" dirty="0"/>
          </a:p>
          <a:p>
            <a:r>
              <a:rPr lang="en-GB" sz="1600" dirty="0" err="1"/>
              <a:t>ggplot</a:t>
            </a:r>
            <a:endParaRPr lang="en-GB" sz="1800" dirty="0"/>
          </a:p>
          <a:p>
            <a:endParaRPr lang="en-GB" dirty="0"/>
          </a:p>
          <a:p>
            <a:endParaRPr lang="en-GB" dirty="0"/>
          </a:p>
        </p:txBody>
      </p:sp>
      <p:pic>
        <p:nvPicPr>
          <p:cNvPr id="8" name="Picture 7">
            <a:extLst>
              <a:ext uri="{FF2B5EF4-FFF2-40B4-BE49-F238E27FC236}">
                <a16:creationId xmlns:a16="http://schemas.microsoft.com/office/drawing/2014/main" id="{767E9CD3-6539-4073-A2DD-43F9E42DB6AA}"/>
              </a:ext>
            </a:extLst>
          </p:cNvPr>
          <p:cNvPicPr>
            <a:picLocks noChangeAspect="1"/>
          </p:cNvPicPr>
          <p:nvPr/>
        </p:nvPicPr>
        <p:blipFill>
          <a:blip r:embed="rId7"/>
          <a:stretch>
            <a:fillRect/>
          </a:stretch>
        </p:blipFill>
        <p:spPr>
          <a:xfrm>
            <a:off x="455036" y="4967987"/>
            <a:ext cx="6525836" cy="924605"/>
          </a:xfrm>
          <a:prstGeom prst="rect">
            <a:avLst/>
          </a:prstGeom>
        </p:spPr>
      </p:pic>
      <p:sp>
        <p:nvSpPr>
          <p:cNvPr id="11" name="Rectangle 10">
            <a:extLst>
              <a:ext uri="{FF2B5EF4-FFF2-40B4-BE49-F238E27FC236}">
                <a16:creationId xmlns:a16="http://schemas.microsoft.com/office/drawing/2014/main" id="{4644B15E-D723-4DC1-95F6-EB5542C2DD22}"/>
              </a:ext>
            </a:extLst>
          </p:cNvPr>
          <p:cNvSpPr/>
          <p:nvPr/>
        </p:nvSpPr>
        <p:spPr>
          <a:xfrm>
            <a:off x="2634018" y="3882574"/>
            <a:ext cx="4346854" cy="390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FD22C46B-85A2-49EF-B39E-AA6EEBA42685}"/>
              </a:ext>
            </a:extLst>
          </p:cNvPr>
          <p:cNvCxnSpPr/>
          <p:nvPr/>
        </p:nvCxnSpPr>
        <p:spPr>
          <a:xfrm flipV="1">
            <a:off x="3897143" y="5087918"/>
            <a:ext cx="3659684" cy="700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EC4169D-2F6F-4FD2-B195-73371829FCA2}"/>
              </a:ext>
            </a:extLst>
          </p:cNvPr>
          <p:cNvCxnSpPr>
            <a:cxnSpLocks/>
          </p:cNvCxnSpPr>
          <p:nvPr/>
        </p:nvCxnSpPr>
        <p:spPr>
          <a:xfrm flipV="1">
            <a:off x="5225526" y="5337796"/>
            <a:ext cx="2331301" cy="435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569E242-D5A5-4C88-83EA-96F637F3DB75}"/>
              </a:ext>
            </a:extLst>
          </p:cNvPr>
          <p:cNvCxnSpPr>
            <a:cxnSpLocks/>
          </p:cNvCxnSpPr>
          <p:nvPr/>
        </p:nvCxnSpPr>
        <p:spPr>
          <a:xfrm flipV="1">
            <a:off x="6512964" y="5588336"/>
            <a:ext cx="1043863" cy="199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2">
            <a:extLst>
              <a:ext uri="{FF2B5EF4-FFF2-40B4-BE49-F238E27FC236}">
                <a16:creationId xmlns:a16="http://schemas.microsoft.com/office/drawing/2014/main" id="{86EC243B-7FE8-431F-A85C-498E73B8168A}"/>
              </a:ext>
            </a:extLst>
          </p:cNvPr>
          <p:cNvGraphicFramePr>
            <a:graphicFrameLocks noGrp="1"/>
          </p:cNvGraphicFramePr>
          <p:nvPr>
            <p:extLst>
              <p:ext uri="{D42A27DB-BD31-4B8C-83A1-F6EECF244321}">
                <p14:modId xmlns:p14="http://schemas.microsoft.com/office/powerpoint/2010/main" val="342957840"/>
              </p:ext>
            </p:extLst>
          </p:nvPr>
        </p:nvGraphicFramePr>
        <p:xfrm>
          <a:off x="7451436" y="4915930"/>
          <a:ext cx="458149" cy="777741"/>
        </p:xfrm>
        <a:graphic>
          <a:graphicData uri="http://schemas.openxmlformats.org/drawingml/2006/table">
            <a:tbl>
              <a:tblPr firstRow="1" bandRow="1">
                <a:tableStyleId>{2D5ABB26-0587-4C30-8999-92F81FD0307C}</a:tableStyleId>
              </a:tblPr>
              <a:tblGrid>
                <a:gridCol w="458149">
                  <a:extLst>
                    <a:ext uri="{9D8B030D-6E8A-4147-A177-3AD203B41FA5}">
                      <a16:colId xmlns:a16="http://schemas.microsoft.com/office/drawing/2014/main" val="1868135934"/>
                    </a:ext>
                  </a:extLst>
                </a:gridCol>
              </a:tblGrid>
              <a:tr h="259247">
                <a:tc>
                  <a:txBody>
                    <a:bodyPr/>
                    <a:lstStyle/>
                    <a:p>
                      <a:pPr algn="ctr"/>
                      <a:r>
                        <a:rPr lang="en-GB" sz="1000" dirty="0"/>
                        <a:t>x</a:t>
                      </a:r>
                    </a:p>
                  </a:txBody>
                  <a:tcPr/>
                </a:tc>
                <a:extLst>
                  <a:ext uri="{0D108BD9-81ED-4DB2-BD59-A6C34878D82A}">
                    <a16:rowId xmlns:a16="http://schemas.microsoft.com/office/drawing/2014/main" val="1449383701"/>
                  </a:ext>
                </a:extLst>
              </a:tr>
              <a:tr h="259247">
                <a:tc>
                  <a:txBody>
                    <a:bodyPr/>
                    <a:lstStyle/>
                    <a:p>
                      <a:pPr algn="ctr"/>
                      <a:r>
                        <a:rPr lang="en-GB" sz="1000" dirty="0"/>
                        <a:t>y</a:t>
                      </a:r>
                    </a:p>
                  </a:txBody>
                  <a:tcPr/>
                </a:tc>
                <a:extLst>
                  <a:ext uri="{0D108BD9-81ED-4DB2-BD59-A6C34878D82A}">
                    <a16:rowId xmlns:a16="http://schemas.microsoft.com/office/drawing/2014/main" val="1489536454"/>
                  </a:ext>
                </a:extLst>
              </a:tr>
              <a:tr h="259247">
                <a:tc>
                  <a:txBody>
                    <a:bodyPr/>
                    <a:lstStyle/>
                    <a:p>
                      <a:pPr algn="ctr"/>
                      <a:r>
                        <a:rPr lang="en-GB" sz="1000" dirty="0" err="1"/>
                        <a:t>color</a:t>
                      </a:r>
                      <a:endParaRPr lang="en-GB" sz="1000" dirty="0"/>
                    </a:p>
                  </a:txBody>
                  <a:tcPr/>
                </a:tc>
                <a:extLst>
                  <a:ext uri="{0D108BD9-81ED-4DB2-BD59-A6C34878D82A}">
                    <a16:rowId xmlns:a16="http://schemas.microsoft.com/office/drawing/2014/main" val="1709383386"/>
                  </a:ext>
                </a:extLst>
              </a:tr>
            </a:tbl>
          </a:graphicData>
        </a:graphic>
      </p:graphicFrame>
      <p:sp>
        <p:nvSpPr>
          <p:cNvPr id="4" name="Explosion: 14 Points 3">
            <a:extLst>
              <a:ext uri="{FF2B5EF4-FFF2-40B4-BE49-F238E27FC236}">
                <a16:creationId xmlns:a16="http://schemas.microsoft.com/office/drawing/2014/main" id="{3DB42489-2569-4BA6-895D-D6E8C3FAD3B1}"/>
              </a:ext>
            </a:extLst>
          </p:cNvPr>
          <p:cNvSpPr/>
          <p:nvPr/>
        </p:nvSpPr>
        <p:spPr>
          <a:xfrm>
            <a:off x="8244840" y="571825"/>
            <a:ext cx="3688080" cy="2367280"/>
          </a:xfrm>
          <a:prstGeom prst="irregularSeal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Just found out there is also </a:t>
            </a:r>
            <a:r>
              <a:rPr lang="en-GB" dirty="0" err="1"/>
              <a:t>ggiraph</a:t>
            </a:r>
            <a:r>
              <a:rPr lang="en-GB" dirty="0"/>
              <a:t> and echarts4r</a:t>
            </a:r>
          </a:p>
        </p:txBody>
      </p:sp>
    </p:spTree>
    <p:extLst>
      <p:ext uri="{BB962C8B-B14F-4D97-AF65-F5344CB8AC3E}">
        <p14:creationId xmlns:p14="http://schemas.microsoft.com/office/powerpoint/2010/main" val="365489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82E978-DED0-4804-8F70-85E76A3528A7}"/>
              </a:ext>
            </a:extLst>
          </p:cNvPr>
          <p:cNvPicPr>
            <a:picLocks noChangeAspect="1"/>
          </p:cNvPicPr>
          <p:nvPr/>
        </p:nvPicPr>
        <p:blipFill>
          <a:blip r:embed="rId2"/>
          <a:stretch>
            <a:fillRect/>
          </a:stretch>
        </p:blipFill>
        <p:spPr>
          <a:xfrm>
            <a:off x="5622274" y="2957397"/>
            <a:ext cx="6587319" cy="1972217"/>
          </a:xfrm>
          <a:prstGeom prst="rect">
            <a:avLst/>
          </a:prstGeom>
        </p:spPr>
      </p:pic>
      <p:sp>
        <p:nvSpPr>
          <p:cNvPr id="2" name="Title 1">
            <a:extLst>
              <a:ext uri="{FF2B5EF4-FFF2-40B4-BE49-F238E27FC236}">
                <a16:creationId xmlns:a16="http://schemas.microsoft.com/office/drawing/2014/main" id="{0CA1F45A-1AA4-4C4B-A582-CFC22EE38CFE}"/>
              </a:ext>
            </a:extLst>
          </p:cNvPr>
          <p:cNvSpPr>
            <a:spLocks noGrp="1"/>
          </p:cNvSpPr>
          <p:nvPr>
            <p:ph type="title"/>
          </p:nvPr>
        </p:nvSpPr>
        <p:spPr/>
        <p:txBody>
          <a:bodyPr/>
          <a:lstStyle/>
          <a:p>
            <a:r>
              <a:rPr lang="en-GB" dirty="0"/>
              <a:t>Multiple charts: subplot, </a:t>
            </a:r>
            <a:r>
              <a:rPr lang="en-GB" dirty="0" err="1"/>
              <a:t>FACETwrap</a:t>
            </a:r>
            <a:r>
              <a:rPr lang="en-GB" dirty="0"/>
              <a:t> or GRID</a:t>
            </a:r>
          </a:p>
        </p:txBody>
      </p:sp>
      <p:sp>
        <p:nvSpPr>
          <p:cNvPr id="3" name="Content Placeholder 2">
            <a:extLst>
              <a:ext uri="{FF2B5EF4-FFF2-40B4-BE49-F238E27FC236}">
                <a16:creationId xmlns:a16="http://schemas.microsoft.com/office/drawing/2014/main" id="{9079841E-9732-44BB-A842-C88DE3B6C69D}"/>
              </a:ext>
            </a:extLst>
          </p:cNvPr>
          <p:cNvSpPr>
            <a:spLocks noGrp="1"/>
          </p:cNvSpPr>
          <p:nvPr>
            <p:ph idx="1"/>
          </p:nvPr>
        </p:nvSpPr>
        <p:spPr>
          <a:xfrm>
            <a:off x="581193" y="1584960"/>
            <a:ext cx="4329466" cy="4390390"/>
          </a:xfrm>
        </p:spPr>
        <p:txBody>
          <a:bodyPr>
            <a:normAutofit lnSpcReduction="10000"/>
          </a:bodyPr>
          <a:lstStyle/>
          <a:p>
            <a:r>
              <a:rPr lang="en-GB" sz="2000" dirty="0"/>
              <a:t>Messy bit of </a:t>
            </a:r>
            <a:r>
              <a:rPr lang="en-GB" sz="2000" dirty="0" err="1"/>
              <a:t>Flexdashboard</a:t>
            </a:r>
            <a:endParaRPr lang="en-GB" sz="2000" dirty="0"/>
          </a:p>
          <a:p>
            <a:r>
              <a:rPr lang="en-GB" sz="2000" dirty="0"/>
              <a:t>Subplot part of </a:t>
            </a:r>
            <a:r>
              <a:rPr lang="en-GB" sz="2000" dirty="0" err="1"/>
              <a:t>plotly</a:t>
            </a:r>
            <a:endParaRPr lang="en-GB" sz="2000" dirty="0"/>
          </a:p>
          <a:p>
            <a:pPr lvl="1"/>
            <a:r>
              <a:rPr lang="en-GB" sz="1600" dirty="0"/>
              <a:t>No way to add title for each chart in subplot</a:t>
            </a:r>
          </a:p>
          <a:p>
            <a:pPr lvl="1"/>
            <a:r>
              <a:rPr lang="en-GB" sz="1600" dirty="0"/>
              <a:t>What happened to the legend!</a:t>
            </a:r>
          </a:p>
          <a:p>
            <a:r>
              <a:rPr lang="en-GB" sz="2000" dirty="0"/>
              <a:t>Facet</a:t>
            </a:r>
          </a:p>
          <a:p>
            <a:pPr lvl="1"/>
            <a:r>
              <a:rPr lang="en-GB" sz="1600" dirty="0"/>
              <a:t>Legend not in right place </a:t>
            </a:r>
            <a:r>
              <a:rPr lang="en-GB" sz="1600" dirty="0" err="1"/>
              <a:t>legend_position</a:t>
            </a:r>
            <a:r>
              <a:rPr lang="en-GB" sz="1600" dirty="0"/>
              <a:t> = bottom</a:t>
            </a:r>
          </a:p>
          <a:p>
            <a:r>
              <a:rPr lang="en-GB" sz="2000" dirty="0" err="1"/>
              <a:t>Grid_arrange</a:t>
            </a:r>
            <a:endParaRPr lang="en-GB" sz="2000" dirty="0"/>
          </a:p>
          <a:p>
            <a:pPr lvl="1"/>
            <a:r>
              <a:rPr lang="en-GB" sz="1600" dirty="0"/>
              <a:t>Charts present correctly but challenging to make them the right size. </a:t>
            </a:r>
          </a:p>
          <a:p>
            <a:pPr lvl="1"/>
            <a:r>
              <a:rPr lang="en-GB" sz="1600" dirty="0"/>
              <a:t>Also cannot use tooltips nor toolbar</a:t>
            </a:r>
          </a:p>
          <a:p>
            <a:endParaRPr lang="en-GB" sz="2000" dirty="0"/>
          </a:p>
          <a:p>
            <a:endParaRPr lang="en-GB" dirty="0"/>
          </a:p>
          <a:p>
            <a:endParaRPr lang="en-GB" dirty="0"/>
          </a:p>
        </p:txBody>
      </p:sp>
      <p:pic>
        <p:nvPicPr>
          <p:cNvPr id="5" name="Picture 4">
            <a:extLst>
              <a:ext uri="{FF2B5EF4-FFF2-40B4-BE49-F238E27FC236}">
                <a16:creationId xmlns:a16="http://schemas.microsoft.com/office/drawing/2014/main" id="{A4C52FDC-8DC3-4FE5-B4FB-D066A32CDBA9}"/>
              </a:ext>
            </a:extLst>
          </p:cNvPr>
          <p:cNvPicPr>
            <a:picLocks noChangeAspect="1"/>
          </p:cNvPicPr>
          <p:nvPr/>
        </p:nvPicPr>
        <p:blipFill>
          <a:blip r:embed="rId3"/>
          <a:stretch>
            <a:fillRect/>
          </a:stretch>
        </p:blipFill>
        <p:spPr>
          <a:xfrm>
            <a:off x="5738882" y="1182103"/>
            <a:ext cx="5827594" cy="1732392"/>
          </a:xfrm>
          <a:prstGeom prst="rect">
            <a:avLst/>
          </a:prstGeom>
        </p:spPr>
      </p:pic>
      <p:sp>
        <p:nvSpPr>
          <p:cNvPr id="6" name="TextBox 5">
            <a:extLst>
              <a:ext uri="{FF2B5EF4-FFF2-40B4-BE49-F238E27FC236}">
                <a16:creationId xmlns:a16="http://schemas.microsoft.com/office/drawing/2014/main" id="{7ED5A751-2B2E-4033-A00F-7143799FD11D}"/>
              </a:ext>
            </a:extLst>
          </p:cNvPr>
          <p:cNvSpPr txBox="1"/>
          <p:nvPr/>
        </p:nvSpPr>
        <p:spPr>
          <a:xfrm>
            <a:off x="5012365" y="1215628"/>
            <a:ext cx="929870" cy="369332"/>
          </a:xfrm>
          <a:prstGeom prst="rect">
            <a:avLst/>
          </a:prstGeom>
          <a:noFill/>
        </p:spPr>
        <p:txBody>
          <a:bodyPr wrap="none" rtlCol="0">
            <a:spAutoFit/>
          </a:bodyPr>
          <a:lstStyle/>
          <a:p>
            <a:r>
              <a:rPr lang="en-GB" u="sng" dirty="0"/>
              <a:t>Subplot</a:t>
            </a:r>
          </a:p>
        </p:txBody>
      </p:sp>
      <p:sp>
        <p:nvSpPr>
          <p:cNvPr id="8" name="TextBox 7">
            <a:extLst>
              <a:ext uri="{FF2B5EF4-FFF2-40B4-BE49-F238E27FC236}">
                <a16:creationId xmlns:a16="http://schemas.microsoft.com/office/drawing/2014/main" id="{93E91B90-67DB-457D-A34A-5D469B25E854}"/>
              </a:ext>
            </a:extLst>
          </p:cNvPr>
          <p:cNvSpPr txBox="1"/>
          <p:nvPr/>
        </p:nvSpPr>
        <p:spPr>
          <a:xfrm>
            <a:off x="5012365" y="2918232"/>
            <a:ext cx="715902" cy="369332"/>
          </a:xfrm>
          <a:prstGeom prst="rect">
            <a:avLst/>
          </a:prstGeom>
          <a:noFill/>
        </p:spPr>
        <p:txBody>
          <a:bodyPr wrap="none" rtlCol="0">
            <a:spAutoFit/>
          </a:bodyPr>
          <a:lstStyle/>
          <a:p>
            <a:r>
              <a:rPr lang="en-GB" u="sng" dirty="0"/>
              <a:t>Facet</a:t>
            </a:r>
          </a:p>
        </p:txBody>
      </p:sp>
      <p:pic>
        <p:nvPicPr>
          <p:cNvPr id="14" name="Picture 13">
            <a:extLst>
              <a:ext uri="{FF2B5EF4-FFF2-40B4-BE49-F238E27FC236}">
                <a16:creationId xmlns:a16="http://schemas.microsoft.com/office/drawing/2014/main" id="{893C9098-4BF1-470D-A42A-74510F34229A}"/>
              </a:ext>
            </a:extLst>
          </p:cNvPr>
          <p:cNvPicPr>
            <a:picLocks noChangeAspect="1"/>
          </p:cNvPicPr>
          <p:nvPr/>
        </p:nvPicPr>
        <p:blipFill>
          <a:blip r:embed="rId4"/>
          <a:stretch>
            <a:fillRect/>
          </a:stretch>
        </p:blipFill>
        <p:spPr>
          <a:xfrm>
            <a:off x="7292454" y="4929614"/>
            <a:ext cx="2340251" cy="1888670"/>
          </a:xfrm>
          <a:prstGeom prst="rect">
            <a:avLst/>
          </a:prstGeom>
        </p:spPr>
      </p:pic>
      <p:sp>
        <p:nvSpPr>
          <p:cNvPr id="16" name="TextBox 15">
            <a:extLst>
              <a:ext uri="{FF2B5EF4-FFF2-40B4-BE49-F238E27FC236}">
                <a16:creationId xmlns:a16="http://schemas.microsoft.com/office/drawing/2014/main" id="{929DE599-A86F-456A-B9C1-59FC82E37692}"/>
              </a:ext>
            </a:extLst>
          </p:cNvPr>
          <p:cNvSpPr txBox="1"/>
          <p:nvPr/>
        </p:nvSpPr>
        <p:spPr>
          <a:xfrm>
            <a:off x="5122078" y="5185125"/>
            <a:ext cx="1455848" cy="369332"/>
          </a:xfrm>
          <a:prstGeom prst="rect">
            <a:avLst/>
          </a:prstGeom>
          <a:noFill/>
        </p:spPr>
        <p:txBody>
          <a:bodyPr wrap="none" rtlCol="0">
            <a:spAutoFit/>
          </a:bodyPr>
          <a:lstStyle/>
          <a:p>
            <a:r>
              <a:rPr lang="en-GB" u="sng" dirty="0" err="1"/>
              <a:t>Grid_arrange</a:t>
            </a:r>
            <a:endParaRPr lang="en-GB" u="sng" dirty="0"/>
          </a:p>
        </p:txBody>
      </p:sp>
      <p:pic>
        <p:nvPicPr>
          <p:cNvPr id="7" name="Graphic 6" descr="Badge 1">
            <a:extLst>
              <a:ext uri="{FF2B5EF4-FFF2-40B4-BE49-F238E27FC236}">
                <a16:creationId xmlns:a16="http://schemas.microsoft.com/office/drawing/2014/main" id="{B0E7CE34-5E9D-4D03-8493-9F2CF28E19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2466" y="1019432"/>
            <a:ext cx="390239" cy="390239"/>
          </a:xfrm>
          <a:prstGeom prst="rect">
            <a:avLst/>
          </a:prstGeom>
        </p:spPr>
      </p:pic>
      <p:pic>
        <p:nvPicPr>
          <p:cNvPr id="10" name="Graphic 9" descr="Badge">
            <a:extLst>
              <a:ext uri="{FF2B5EF4-FFF2-40B4-BE49-F238E27FC236}">
                <a16:creationId xmlns:a16="http://schemas.microsoft.com/office/drawing/2014/main" id="{92A70B1C-342D-4A69-8316-1585082B95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09278" y="2704031"/>
            <a:ext cx="390239" cy="390239"/>
          </a:xfrm>
          <a:prstGeom prst="rect">
            <a:avLst/>
          </a:prstGeom>
        </p:spPr>
      </p:pic>
      <p:pic>
        <p:nvPicPr>
          <p:cNvPr id="12" name="Graphic 11" descr="Badge 3">
            <a:extLst>
              <a:ext uri="{FF2B5EF4-FFF2-40B4-BE49-F238E27FC236}">
                <a16:creationId xmlns:a16="http://schemas.microsoft.com/office/drawing/2014/main" id="{96CE2EB6-0183-4AB1-B801-F3264BBC37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497978" y="3459856"/>
            <a:ext cx="390239" cy="390239"/>
          </a:xfrm>
          <a:prstGeom prst="rect">
            <a:avLst/>
          </a:prstGeom>
        </p:spPr>
      </p:pic>
      <p:pic>
        <p:nvPicPr>
          <p:cNvPr id="20" name="Graphic 19" descr="Badge 4">
            <a:extLst>
              <a:ext uri="{FF2B5EF4-FFF2-40B4-BE49-F238E27FC236}">
                <a16:creationId xmlns:a16="http://schemas.microsoft.com/office/drawing/2014/main" id="{A5024243-2282-4B0E-8225-E0B587DFF4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05733" y="4929614"/>
            <a:ext cx="390391" cy="390391"/>
          </a:xfrm>
          <a:prstGeom prst="rect">
            <a:avLst/>
          </a:prstGeom>
        </p:spPr>
      </p:pic>
      <p:pic>
        <p:nvPicPr>
          <p:cNvPr id="26" name="Graphic 25" descr="Badge 1">
            <a:extLst>
              <a:ext uri="{FF2B5EF4-FFF2-40B4-BE49-F238E27FC236}">
                <a16:creationId xmlns:a16="http://schemas.microsoft.com/office/drawing/2014/main" id="{AC2BD4EF-2BDC-4147-BBC4-03198D1403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4095" y="2172243"/>
            <a:ext cx="390239" cy="390239"/>
          </a:xfrm>
          <a:prstGeom prst="rect">
            <a:avLst/>
          </a:prstGeom>
        </p:spPr>
      </p:pic>
      <p:pic>
        <p:nvPicPr>
          <p:cNvPr id="28" name="Graphic 27" descr="Badge">
            <a:extLst>
              <a:ext uri="{FF2B5EF4-FFF2-40B4-BE49-F238E27FC236}">
                <a16:creationId xmlns:a16="http://schemas.microsoft.com/office/drawing/2014/main" id="{BC00A369-D635-4F9A-894B-BDBF612940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84159" y="2824351"/>
            <a:ext cx="390239" cy="390239"/>
          </a:xfrm>
          <a:prstGeom prst="rect">
            <a:avLst/>
          </a:prstGeom>
        </p:spPr>
      </p:pic>
      <p:pic>
        <p:nvPicPr>
          <p:cNvPr id="30" name="Graphic 29" descr="Badge 3">
            <a:extLst>
              <a:ext uri="{FF2B5EF4-FFF2-40B4-BE49-F238E27FC236}">
                <a16:creationId xmlns:a16="http://schemas.microsoft.com/office/drawing/2014/main" id="{D25564CB-5B79-4743-BC19-E597D2D886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24334" y="3502466"/>
            <a:ext cx="390239" cy="390239"/>
          </a:xfrm>
          <a:prstGeom prst="rect">
            <a:avLst/>
          </a:prstGeom>
        </p:spPr>
      </p:pic>
      <p:pic>
        <p:nvPicPr>
          <p:cNvPr id="32" name="Graphic 31" descr="Badge 4">
            <a:extLst>
              <a:ext uri="{FF2B5EF4-FFF2-40B4-BE49-F238E27FC236}">
                <a16:creationId xmlns:a16="http://schemas.microsoft.com/office/drawing/2014/main" id="{4189AA6A-D701-4753-A4BD-20211C661C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33997" y="4475919"/>
            <a:ext cx="390391" cy="390391"/>
          </a:xfrm>
          <a:prstGeom prst="rect">
            <a:avLst/>
          </a:prstGeom>
        </p:spPr>
      </p:pic>
    </p:spTree>
    <p:extLst>
      <p:ext uri="{BB962C8B-B14F-4D97-AF65-F5344CB8AC3E}">
        <p14:creationId xmlns:p14="http://schemas.microsoft.com/office/powerpoint/2010/main" val="333671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32CD-8262-43E6-A728-A66FECBC9D42}"/>
              </a:ext>
            </a:extLst>
          </p:cNvPr>
          <p:cNvSpPr>
            <a:spLocks noGrp="1"/>
          </p:cNvSpPr>
          <p:nvPr>
            <p:ph type="title"/>
          </p:nvPr>
        </p:nvSpPr>
        <p:spPr/>
        <p:txBody>
          <a:bodyPr/>
          <a:lstStyle/>
          <a:p>
            <a:r>
              <a:rPr lang="en-GB" dirty="0"/>
              <a:t>Parameterisation for deployment</a:t>
            </a:r>
          </a:p>
        </p:txBody>
      </p:sp>
      <p:sp>
        <p:nvSpPr>
          <p:cNvPr id="3" name="Content Placeholder 2">
            <a:extLst>
              <a:ext uri="{FF2B5EF4-FFF2-40B4-BE49-F238E27FC236}">
                <a16:creationId xmlns:a16="http://schemas.microsoft.com/office/drawing/2014/main" id="{BE02D294-C095-4C8D-9542-317DDEB3236D}"/>
              </a:ext>
            </a:extLst>
          </p:cNvPr>
          <p:cNvSpPr>
            <a:spLocks noGrp="1"/>
          </p:cNvSpPr>
          <p:nvPr>
            <p:ph idx="1"/>
          </p:nvPr>
        </p:nvSpPr>
        <p:spPr>
          <a:xfrm>
            <a:off x="581193" y="1584960"/>
            <a:ext cx="5179528" cy="4390390"/>
          </a:xfrm>
        </p:spPr>
        <p:txBody>
          <a:bodyPr/>
          <a:lstStyle/>
          <a:p>
            <a:r>
              <a:rPr lang="en-GB" dirty="0"/>
              <a:t>Easy to then produce dashboard for every trust in the data set or a subset</a:t>
            </a:r>
          </a:p>
          <a:p>
            <a:endParaRPr lang="en-GB" dirty="0"/>
          </a:p>
          <a:p>
            <a:r>
              <a:rPr lang="en-GB" dirty="0"/>
              <a:t>Also a great way to find errors in your data set, as it will fail when it finds those missing/out of bounds values!</a:t>
            </a:r>
          </a:p>
          <a:p>
            <a:endParaRPr lang="en-GB" dirty="0"/>
          </a:p>
        </p:txBody>
      </p:sp>
      <p:pic>
        <p:nvPicPr>
          <p:cNvPr id="4" name="Picture 3">
            <a:extLst>
              <a:ext uri="{FF2B5EF4-FFF2-40B4-BE49-F238E27FC236}">
                <a16:creationId xmlns:a16="http://schemas.microsoft.com/office/drawing/2014/main" id="{446359E3-DC1A-4933-B2AB-7FDD72B7403A}"/>
              </a:ext>
            </a:extLst>
          </p:cNvPr>
          <p:cNvPicPr>
            <a:picLocks noChangeAspect="1"/>
          </p:cNvPicPr>
          <p:nvPr/>
        </p:nvPicPr>
        <p:blipFill>
          <a:blip r:embed="rId2"/>
          <a:stretch>
            <a:fillRect/>
          </a:stretch>
        </p:blipFill>
        <p:spPr>
          <a:xfrm>
            <a:off x="5864229" y="1417900"/>
            <a:ext cx="6206909" cy="3681113"/>
          </a:xfrm>
          <a:prstGeom prst="rect">
            <a:avLst/>
          </a:prstGeom>
        </p:spPr>
      </p:pic>
    </p:spTree>
    <p:extLst>
      <p:ext uri="{BB962C8B-B14F-4D97-AF65-F5344CB8AC3E}">
        <p14:creationId xmlns:p14="http://schemas.microsoft.com/office/powerpoint/2010/main" val="111862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B98EB-D2AE-4052-BBE3-1FC494ABAD13}"/>
              </a:ext>
            </a:extLst>
          </p:cNvPr>
          <p:cNvSpPr>
            <a:spLocks noGrp="1"/>
          </p:cNvSpPr>
          <p:nvPr>
            <p:ph type="title"/>
          </p:nvPr>
        </p:nvSpPr>
        <p:spPr/>
        <p:txBody>
          <a:bodyPr/>
          <a:lstStyle/>
          <a:p>
            <a:r>
              <a:rPr lang="en-GB" dirty="0"/>
              <a:t>Why mortality?</a:t>
            </a:r>
          </a:p>
        </p:txBody>
      </p:sp>
      <p:sp>
        <p:nvSpPr>
          <p:cNvPr id="3" name="Content Placeholder 2">
            <a:extLst>
              <a:ext uri="{FF2B5EF4-FFF2-40B4-BE49-F238E27FC236}">
                <a16:creationId xmlns:a16="http://schemas.microsoft.com/office/drawing/2014/main" id="{D5F16312-6125-415E-8A18-E14597FB97FA}"/>
              </a:ext>
            </a:extLst>
          </p:cNvPr>
          <p:cNvSpPr>
            <a:spLocks noGrp="1"/>
          </p:cNvSpPr>
          <p:nvPr>
            <p:ph idx="1"/>
          </p:nvPr>
        </p:nvSpPr>
        <p:spPr>
          <a:xfrm>
            <a:off x="565151" y="1325450"/>
            <a:ext cx="8036408" cy="4887544"/>
          </a:xfrm>
        </p:spPr>
        <p:txBody>
          <a:bodyPr>
            <a:normAutofit fontScale="70000" lnSpcReduction="20000"/>
          </a:bodyPr>
          <a:lstStyle/>
          <a:p>
            <a:r>
              <a:rPr lang="en-GB" dirty="0">
                <a:cs typeface="Arial" panose="020B0604020202020204" pitchFamily="34" charset="0"/>
              </a:rPr>
              <a:t>Hospital mortality was brought into stark focus by the Mid Staffs Enquiry</a:t>
            </a:r>
          </a:p>
          <a:p>
            <a:r>
              <a:rPr lang="en-GB" dirty="0">
                <a:cs typeface="Arial" panose="020B0604020202020204" pitchFamily="34" charset="0"/>
              </a:rPr>
              <a:t>“This new (SHMI) measure will help ensure patient safety by acting like a smoke alarm to prompt further investigation. Alongside other data, this will help the NHS in future to spot and act on poor care as soon as possible.”</a:t>
            </a:r>
          </a:p>
          <a:p>
            <a:pPr>
              <a:spcBef>
                <a:spcPts val="1200"/>
              </a:spcBef>
            </a:pPr>
            <a:r>
              <a:rPr lang="en-GB" dirty="0"/>
              <a:t>Patients and families are rightly concerned about them … we all should be!</a:t>
            </a:r>
          </a:p>
          <a:p>
            <a:pPr>
              <a:spcBef>
                <a:spcPts val="1200"/>
              </a:spcBef>
            </a:pPr>
            <a:r>
              <a:rPr lang="en-GB" dirty="0"/>
              <a:t>Giving an accurate and balanced message to local partners, regulators, and the public is vital therefore you need to understand your data</a:t>
            </a:r>
          </a:p>
          <a:p>
            <a:pPr>
              <a:spcBef>
                <a:spcPts val="1200"/>
              </a:spcBef>
            </a:pPr>
            <a:r>
              <a:rPr lang="en-GB" dirty="0"/>
              <a:t>Even the best hospitals will have some ‘excess’ deaths</a:t>
            </a:r>
          </a:p>
          <a:p>
            <a:pPr>
              <a:spcBef>
                <a:spcPts val="1200"/>
              </a:spcBef>
            </a:pPr>
            <a:r>
              <a:rPr lang="en-GB" dirty="0"/>
              <a:t>Area where trusts ‘buy-in’ services (DFI/HED, i7..) when they could do pretty much everything themselves as most of the data for </a:t>
            </a:r>
            <a:r>
              <a:rPr lang="en-GB" dirty="0">
                <a:hlinkClick r:id="rId2"/>
              </a:rPr>
              <a:t>SHMI</a:t>
            </a:r>
            <a:r>
              <a:rPr lang="en-GB" dirty="0"/>
              <a:t> is freely available</a:t>
            </a:r>
          </a:p>
          <a:p>
            <a:pPr>
              <a:spcBef>
                <a:spcPts val="1200"/>
              </a:spcBef>
            </a:pPr>
            <a:r>
              <a:rPr lang="en-GB" dirty="0"/>
              <a:t>Many trusts do too little or too much</a:t>
            </a:r>
          </a:p>
          <a:p>
            <a:pPr>
              <a:spcBef>
                <a:spcPts val="1200"/>
              </a:spcBef>
            </a:pPr>
            <a:r>
              <a:rPr lang="en-GB" dirty="0"/>
              <a:t>Also interesting indicator for data science world as it is the largest, longest running algorithm (logistic regression) in NHS</a:t>
            </a:r>
          </a:p>
          <a:p>
            <a:endParaRPr lang="en-GB" dirty="0"/>
          </a:p>
        </p:txBody>
      </p:sp>
      <p:pic>
        <p:nvPicPr>
          <p:cNvPr id="5" name="Picture 4">
            <a:extLst>
              <a:ext uri="{FF2B5EF4-FFF2-40B4-BE49-F238E27FC236}">
                <a16:creationId xmlns:a16="http://schemas.microsoft.com/office/drawing/2014/main" id="{EA180C40-8CCA-496A-A702-9E604922A0AF}"/>
              </a:ext>
            </a:extLst>
          </p:cNvPr>
          <p:cNvPicPr>
            <a:picLocks noChangeAspect="1"/>
          </p:cNvPicPr>
          <p:nvPr/>
        </p:nvPicPr>
        <p:blipFill>
          <a:blip r:embed="rId3"/>
          <a:stretch>
            <a:fillRect/>
          </a:stretch>
        </p:blipFill>
        <p:spPr>
          <a:xfrm>
            <a:off x="8601559" y="683555"/>
            <a:ext cx="3307030" cy="5647259"/>
          </a:xfrm>
          <a:prstGeom prst="rect">
            <a:avLst/>
          </a:prstGeom>
        </p:spPr>
      </p:pic>
    </p:spTree>
    <p:extLst>
      <p:ext uri="{BB962C8B-B14F-4D97-AF65-F5344CB8AC3E}">
        <p14:creationId xmlns:p14="http://schemas.microsoft.com/office/powerpoint/2010/main" val="508887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EED0-4924-4CE2-80C9-A6530DC596AC}"/>
              </a:ext>
            </a:extLst>
          </p:cNvPr>
          <p:cNvSpPr>
            <a:spLocks noGrp="1"/>
          </p:cNvSpPr>
          <p:nvPr>
            <p:ph type="title"/>
          </p:nvPr>
        </p:nvSpPr>
        <p:spPr/>
        <p:txBody>
          <a:bodyPr/>
          <a:lstStyle/>
          <a:p>
            <a:r>
              <a:rPr lang="en-GB" dirty="0"/>
              <a:t>Browsers</a:t>
            </a:r>
          </a:p>
        </p:txBody>
      </p:sp>
      <p:sp>
        <p:nvSpPr>
          <p:cNvPr id="7" name="Content Placeholder 6">
            <a:extLst>
              <a:ext uri="{FF2B5EF4-FFF2-40B4-BE49-F238E27FC236}">
                <a16:creationId xmlns:a16="http://schemas.microsoft.com/office/drawing/2014/main" id="{EF4DB74B-37D9-4EFD-8CA1-7B1545F69540}"/>
              </a:ext>
            </a:extLst>
          </p:cNvPr>
          <p:cNvSpPr>
            <a:spLocks noGrp="1"/>
          </p:cNvSpPr>
          <p:nvPr>
            <p:ph idx="1"/>
          </p:nvPr>
        </p:nvSpPr>
        <p:spPr/>
        <p:txBody>
          <a:bodyPr/>
          <a:lstStyle/>
          <a:p>
            <a:r>
              <a:rPr lang="en-GB" dirty="0"/>
              <a:t>No significant issues </a:t>
            </a:r>
          </a:p>
          <a:p>
            <a:r>
              <a:rPr lang="en-GB" dirty="0"/>
              <a:t>Presents exactly the same for </a:t>
            </a:r>
          </a:p>
          <a:p>
            <a:pPr lvl="1"/>
            <a:r>
              <a:rPr lang="en-GB" dirty="0"/>
              <a:t>Chrome</a:t>
            </a:r>
          </a:p>
          <a:p>
            <a:pPr lvl="1"/>
            <a:r>
              <a:rPr lang="en-GB" dirty="0"/>
              <a:t>Edge</a:t>
            </a:r>
          </a:p>
          <a:p>
            <a:pPr lvl="1"/>
            <a:r>
              <a:rPr lang="en-GB" dirty="0"/>
              <a:t>Safari</a:t>
            </a:r>
          </a:p>
          <a:p>
            <a:pPr lvl="2"/>
            <a:r>
              <a:rPr lang="en-GB" dirty="0"/>
              <a:t>Tooltip on click, not hover</a:t>
            </a:r>
          </a:p>
        </p:txBody>
      </p:sp>
    </p:spTree>
    <p:extLst>
      <p:ext uri="{BB962C8B-B14F-4D97-AF65-F5344CB8AC3E}">
        <p14:creationId xmlns:p14="http://schemas.microsoft.com/office/powerpoint/2010/main" val="3330950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C37F-8C82-4B74-AB8A-2867DAC0F90C}"/>
              </a:ext>
            </a:extLst>
          </p:cNvPr>
          <p:cNvSpPr>
            <a:spLocks noGrp="1"/>
          </p:cNvSpPr>
          <p:nvPr>
            <p:ph type="title"/>
          </p:nvPr>
        </p:nvSpPr>
        <p:spPr/>
        <p:txBody>
          <a:bodyPr>
            <a:normAutofit/>
          </a:bodyPr>
          <a:lstStyle/>
          <a:p>
            <a:r>
              <a:rPr lang="en-GB" dirty="0"/>
              <a:t>Going {.</a:t>
            </a:r>
            <a:r>
              <a:rPr lang="en-GB" cap="none" dirty="0"/>
              <a:t>mobile</a:t>
            </a:r>
            <a:r>
              <a:rPr lang="en-GB" dirty="0"/>
              <a:t>}</a:t>
            </a:r>
          </a:p>
        </p:txBody>
      </p:sp>
      <p:sp>
        <p:nvSpPr>
          <p:cNvPr id="3" name="Content Placeholder 2">
            <a:extLst>
              <a:ext uri="{FF2B5EF4-FFF2-40B4-BE49-F238E27FC236}">
                <a16:creationId xmlns:a16="http://schemas.microsoft.com/office/drawing/2014/main" id="{9CC69839-9265-44E2-BA21-61E3220895B2}"/>
              </a:ext>
            </a:extLst>
          </p:cNvPr>
          <p:cNvSpPr>
            <a:spLocks noGrp="1"/>
          </p:cNvSpPr>
          <p:nvPr>
            <p:ph idx="1"/>
          </p:nvPr>
        </p:nvSpPr>
        <p:spPr>
          <a:xfrm>
            <a:off x="581193" y="1584960"/>
            <a:ext cx="4704527" cy="3825240"/>
          </a:xfrm>
        </p:spPr>
        <p:txBody>
          <a:bodyPr>
            <a:normAutofit fontScale="77500" lnSpcReduction="20000"/>
          </a:bodyPr>
          <a:lstStyle/>
          <a:p>
            <a:r>
              <a:rPr lang="en-GB" dirty="0"/>
              <a:t>For simple dashboards </a:t>
            </a:r>
            <a:r>
              <a:rPr lang="en-GB" dirty="0" err="1"/>
              <a:t>Flexdashboard</a:t>
            </a:r>
            <a:r>
              <a:rPr lang="en-GB" dirty="0"/>
              <a:t> will auto resize to fit screen </a:t>
            </a:r>
          </a:p>
          <a:p>
            <a:r>
              <a:rPr lang="en-GB" dirty="0"/>
              <a:t>However if you have a complex one then you need to play around with {data-height} and {data width} and {.mobile} {.</a:t>
            </a:r>
            <a:r>
              <a:rPr lang="en-GB" dirty="0" err="1"/>
              <a:t>no_mobile</a:t>
            </a:r>
            <a:r>
              <a:rPr lang="en-GB" dirty="0"/>
              <a:t>} to format your pages</a:t>
            </a:r>
          </a:p>
          <a:p>
            <a:pPr lvl="1"/>
            <a:r>
              <a:rPr lang="en-GB" dirty="0"/>
              <a:t>Does not like tab sets</a:t>
            </a:r>
          </a:p>
          <a:p>
            <a:r>
              <a:rPr lang="en-GB" dirty="0"/>
              <a:t>Challenging logic and a </a:t>
            </a:r>
            <a:r>
              <a:rPr lang="en-GB" b="1" dirty="0"/>
              <a:t>lot</a:t>
            </a:r>
            <a:r>
              <a:rPr lang="en-GB" dirty="0"/>
              <a:t> of trial and error</a:t>
            </a:r>
          </a:p>
          <a:p>
            <a:r>
              <a:rPr lang="en-GB" dirty="0"/>
              <a:t>Still not got it to work! </a:t>
            </a:r>
          </a:p>
          <a:p>
            <a:r>
              <a:rPr lang="en-GB" dirty="0"/>
              <a:t>Tableau is easier in this regard as it has pre-defined sizes and preview</a:t>
            </a:r>
          </a:p>
        </p:txBody>
      </p:sp>
      <p:pic>
        <p:nvPicPr>
          <p:cNvPr id="9" name="Picture 8" descr="A picture containing text&#10;&#10;Description automatically generated">
            <a:extLst>
              <a:ext uri="{FF2B5EF4-FFF2-40B4-BE49-F238E27FC236}">
                <a16:creationId xmlns:a16="http://schemas.microsoft.com/office/drawing/2014/main" id="{31B6F530-D48D-48FE-A2BE-2345B961B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892" y="60381"/>
            <a:ext cx="1714294" cy="3049157"/>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D754C585-4F65-44E6-9016-4DD1B3705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6038" y="1785892"/>
            <a:ext cx="1714294" cy="3049158"/>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F70E6ED0-BE4C-47C6-BDC2-4FE0BFD3F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4297" y="3374000"/>
            <a:ext cx="1714294" cy="3049157"/>
          </a:xfrm>
          <a:prstGeom prst="rect">
            <a:avLst/>
          </a:prstGeom>
        </p:spPr>
      </p:pic>
      <p:pic>
        <p:nvPicPr>
          <p:cNvPr id="17" name="Picture 16" descr="Text, letter&#10;&#10;Description automatically generated">
            <a:extLst>
              <a:ext uri="{FF2B5EF4-FFF2-40B4-BE49-F238E27FC236}">
                <a16:creationId xmlns:a16="http://schemas.microsoft.com/office/drawing/2014/main" id="{7BF0D276-361F-4E0A-9431-1F3973280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8080" y="41217"/>
            <a:ext cx="1735840" cy="3087482"/>
          </a:xfrm>
          <a:prstGeom prst="rect">
            <a:avLst/>
          </a:prstGeom>
        </p:spPr>
      </p:pic>
      <p:pic>
        <p:nvPicPr>
          <p:cNvPr id="5" name="Picture 4" descr="Table&#10;&#10;Description automatically generated">
            <a:extLst>
              <a:ext uri="{FF2B5EF4-FFF2-40B4-BE49-F238E27FC236}">
                <a16:creationId xmlns:a16="http://schemas.microsoft.com/office/drawing/2014/main" id="{34C71980-4EFC-403F-805E-64253011D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9153" y="1785892"/>
            <a:ext cx="1735841" cy="3087482"/>
          </a:xfrm>
          <a:prstGeom prst="rect">
            <a:avLst/>
          </a:prstGeom>
        </p:spPr>
      </p:pic>
      <p:pic>
        <p:nvPicPr>
          <p:cNvPr id="7" name="Picture 6" descr="Chart, line chart&#10;&#10;Description automatically generated">
            <a:extLst>
              <a:ext uri="{FF2B5EF4-FFF2-40B4-BE49-F238E27FC236}">
                <a16:creationId xmlns:a16="http://schemas.microsoft.com/office/drawing/2014/main" id="{5181772A-0FF6-4923-8043-76315CD59C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7847" y="3348795"/>
            <a:ext cx="1714293" cy="3049157"/>
          </a:xfrm>
          <a:prstGeom prst="rect">
            <a:avLst/>
          </a:prstGeom>
        </p:spPr>
      </p:pic>
      <p:pic>
        <p:nvPicPr>
          <p:cNvPr id="15" name="Picture 14" descr="Text&#10;&#10;Description automatically generated">
            <a:extLst>
              <a:ext uri="{FF2B5EF4-FFF2-40B4-BE49-F238E27FC236}">
                <a16:creationId xmlns:a16="http://schemas.microsoft.com/office/drawing/2014/main" id="{A2F1F27C-D6E5-4F3A-B382-DE27F6FA52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33647" y="79542"/>
            <a:ext cx="1714294" cy="3049157"/>
          </a:xfrm>
          <a:prstGeom prst="rect">
            <a:avLst/>
          </a:prstGeom>
        </p:spPr>
      </p:pic>
    </p:spTree>
    <p:extLst>
      <p:ext uri="{BB962C8B-B14F-4D97-AF65-F5344CB8AC3E}">
        <p14:creationId xmlns:p14="http://schemas.microsoft.com/office/powerpoint/2010/main" val="4123710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0885-75C3-43E6-A48A-D718F0DEB995}"/>
              </a:ext>
            </a:extLst>
          </p:cNvPr>
          <p:cNvSpPr>
            <a:spLocks noGrp="1"/>
          </p:cNvSpPr>
          <p:nvPr>
            <p:ph type="title"/>
          </p:nvPr>
        </p:nvSpPr>
        <p:spPr/>
        <p:txBody>
          <a:bodyPr/>
          <a:lstStyle/>
          <a:p>
            <a:r>
              <a:rPr lang="en-GB" dirty="0"/>
              <a:t>R</a:t>
            </a:r>
          </a:p>
        </p:txBody>
      </p:sp>
      <p:sp>
        <p:nvSpPr>
          <p:cNvPr id="6" name="Content Placeholder 5">
            <a:extLst>
              <a:ext uri="{FF2B5EF4-FFF2-40B4-BE49-F238E27FC236}">
                <a16:creationId xmlns:a16="http://schemas.microsoft.com/office/drawing/2014/main" id="{7AD989B3-CD5D-4A9B-8A6C-0E37B754A838}"/>
              </a:ext>
            </a:extLst>
          </p:cNvPr>
          <p:cNvSpPr>
            <a:spLocks noGrp="1"/>
          </p:cNvSpPr>
          <p:nvPr>
            <p:ph sz="half" idx="1"/>
          </p:nvPr>
        </p:nvSpPr>
        <p:spPr/>
        <p:txBody>
          <a:bodyPr>
            <a:normAutofit fontScale="85000" lnSpcReduction="10000"/>
          </a:bodyPr>
          <a:lstStyle/>
          <a:p>
            <a:r>
              <a:rPr lang="en-GB" dirty="0"/>
              <a:t>Free</a:t>
            </a:r>
          </a:p>
          <a:p>
            <a:r>
              <a:rPr lang="en-GB" dirty="0"/>
              <a:t>Open source great for collaboration and sharing</a:t>
            </a:r>
          </a:p>
          <a:p>
            <a:r>
              <a:rPr lang="en-GB" dirty="0"/>
              <a:t>Go from data entry-prep-present in one flow not jumping around packages</a:t>
            </a:r>
          </a:p>
          <a:p>
            <a:r>
              <a:rPr lang="en-GB" dirty="0"/>
              <a:t>When it is good it is great, almost as good as the best in class</a:t>
            </a:r>
          </a:p>
          <a:p>
            <a:pPr lvl="1"/>
            <a:r>
              <a:rPr lang="en-GB" dirty="0"/>
              <a:t>Funnel plots are a lot easier to create</a:t>
            </a:r>
          </a:p>
          <a:p>
            <a:r>
              <a:rPr lang="en-GB" dirty="0"/>
              <a:t>Plenty of support to solve all those issues! Much better than for Tableau</a:t>
            </a:r>
          </a:p>
          <a:p>
            <a:r>
              <a:rPr lang="en-GB" dirty="0"/>
              <a:t>Mass production</a:t>
            </a:r>
          </a:p>
        </p:txBody>
      </p:sp>
      <p:sp>
        <p:nvSpPr>
          <p:cNvPr id="7" name="Content Placeholder 6">
            <a:extLst>
              <a:ext uri="{FF2B5EF4-FFF2-40B4-BE49-F238E27FC236}">
                <a16:creationId xmlns:a16="http://schemas.microsoft.com/office/drawing/2014/main" id="{38B95625-7FA9-42D8-9D29-D0EC50933594}"/>
              </a:ext>
            </a:extLst>
          </p:cNvPr>
          <p:cNvSpPr>
            <a:spLocks noGrp="1"/>
          </p:cNvSpPr>
          <p:nvPr>
            <p:ph sz="half" idx="2"/>
          </p:nvPr>
        </p:nvSpPr>
        <p:spPr/>
        <p:txBody>
          <a:bodyPr>
            <a:normAutofit fontScale="85000" lnSpcReduction="20000"/>
          </a:bodyPr>
          <a:lstStyle/>
          <a:p>
            <a:r>
              <a:rPr lang="en-GB" sz="2000" dirty="0"/>
              <a:t>New and/or old skills</a:t>
            </a:r>
          </a:p>
          <a:p>
            <a:pPr lvl="1"/>
            <a:r>
              <a:rPr lang="en-GB" sz="1600" dirty="0"/>
              <a:t>Had not expected to have to remember all that html</a:t>
            </a:r>
          </a:p>
          <a:p>
            <a:r>
              <a:rPr lang="en-GB" sz="2000" dirty="0"/>
              <a:t>Not Desk Top Publishing quality</a:t>
            </a:r>
          </a:p>
          <a:p>
            <a:r>
              <a:rPr lang="en-GB" sz="2000" dirty="0"/>
              <a:t>Not pixel perfect</a:t>
            </a:r>
          </a:p>
          <a:p>
            <a:r>
              <a:rPr lang="en-GB" sz="2000" dirty="0"/>
              <a:t>Idiosyncratic the way packages respond to changes</a:t>
            </a:r>
          </a:p>
          <a:p>
            <a:r>
              <a:rPr lang="en-GB" sz="2000" dirty="0"/>
              <a:t>Lots of trial and error</a:t>
            </a:r>
          </a:p>
          <a:p>
            <a:r>
              <a:rPr lang="en-GB" sz="2000" dirty="0"/>
              <a:t>Not very mobile friendly (if that is important to you)</a:t>
            </a:r>
          </a:p>
          <a:p>
            <a:r>
              <a:rPr lang="en-GB" sz="2000" dirty="0"/>
              <a:t>As a programming language it is never going to be forgiving when the data is not perfect</a:t>
            </a:r>
          </a:p>
          <a:p>
            <a:r>
              <a:rPr lang="en-GB" sz="2000" dirty="0"/>
              <a:t>Not completely free if you want to have your own server</a:t>
            </a:r>
          </a:p>
        </p:txBody>
      </p:sp>
      <p:sp>
        <p:nvSpPr>
          <p:cNvPr id="3" name="Content Placeholder 2">
            <a:extLst>
              <a:ext uri="{FF2B5EF4-FFF2-40B4-BE49-F238E27FC236}">
                <a16:creationId xmlns:a16="http://schemas.microsoft.com/office/drawing/2014/main" id="{BA5A3652-0840-4DBD-B541-B8D8D8F5DA57}"/>
              </a:ext>
            </a:extLst>
          </p:cNvPr>
          <p:cNvSpPr>
            <a:spLocks noGrp="1"/>
          </p:cNvSpPr>
          <p:nvPr>
            <p:ph sz="half" idx="13"/>
          </p:nvPr>
        </p:nvSpPr>
        <p:spPr/>
        <p:txBody>
          <a:bodyPr/>
          <a:lstStyle/>
          <a:p>
            <a:r>
              <a:rPr lang="en-GB" dirty="0"/>
              <a:t>Pros</a:t>
            </a:r>
          </a:p>
        </p:txBody>
      </p:sp>
      <p:sp>
        <p:nvSpPr>
          <p:cNvPr id="4" name="Content Placeholder 3">
            <a:extLst>
              <a:ext uri="{FF2B5EF4-FFF2-40B4-BE49-F238E27FC236}">
                <a16:creationId xmlns:a16="http://schemas.microsoft.com/office/drawing/2014/main" id="{4C125BD0-5808-4FBE-B284-5A716AC00F14}"/>
              </a:ext>
            </a:extLst>
          </p:cNvPr>
          <p:cNvSpPr>
            <a:spLocks noGrp="1"/>
          </p:cNvSpPr>
          <p:nvPr>
            <p:ph sz="half" idx="14"/>
          </p:nvPr>
        </p:nvSpPr>
        <p:spPr/>
        <p:txBody>
          <a:bodyPr/>
          <a:lstStyle/>
          <a:p>
            <a:pPr marL="0" indent="0">
              <a:buNone/>
            </a:pPr>
            <a:r>
              <a:rPr lang="en-GB" dirty="0"/>
              <a:t>Cons</a:t>
            </a:r>
          </a:p>
        </p:txBody>
      </p:sp>
    </p:spTree>
    <p:extLst>
      <p:ext uri="{BB962C8B-B14F-4D97-AF65-F5344CB8AC3E}">
        <p14:creationId xmlns:p14="http://schemas.microsoft.com/office/powerpoint/2010/main" val="142591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9916-8524-4059-AFFD-425A231C8F9B}"/>
              </a:ext>
            </a:extLst>
          </p:cNvPr>
          <p:cNvSpPr>
            <a:spLocks noGrp="1"/>
          </p:cNvSpPr>
          <p:nvPr>
            <p:ph type="title"/>
          </p:nvPr>
        </p:nvSpPr>
        <p:spPr/>
        <p:txBody>
          <a:bodyPr anchor="t">
            <a:normAutofit/>
          </a:bodyPr>
          <a:lstStyle/>
          <a:p>
            <a:r>
              <a:rPr lang="en-GB" dirty="0"/>
              <a:t>So what have I learnt</a:t>
            </a:r>
          </a:p>
        </p:txBody>
      </p:sp>
      <p:sp>
        <p:nvSpPr>
          <p:cNvPr id="9" name="Content Placeholder 4">
            <a:extLst>
              <a:ext uri="{FF2B5EF4-FFF2-40B4-BE49-F238E27FC236}">
                <a16:creationId xmlns:a16="http://schemas.microsoft.com/office/drawing/2014/main" id="{AEC0EFDF-9CBD-4DEC-8237-634724CEC1E1}"/>
              </a:ext>
            </a:extLst>
          </p:cNvPr>
          <p:cNvSpPr>
            <a:spLocks noGrp="1"/>
          </p:cNvSpPr>
          <p:nvPr>
            <p:ph idx="1"/>
          </p:nvPr>
        </p:nvSpPr>
        <p:spPr>
          <a:xfrm>
            <a:off x="581192" y="1280160"/>
            <a:ext cx="11029615" cy="4695190"/>
          </a:xfrm>
        </p:spPr>
        <p:txBody>
          <a:bodyPr anchor="t">
            <a:normAutofit/>
          </a:bodyPr>
          <a:lstStyle/>
          <a:p>
            <a:pPr>
              <a:lnSpc>
                <a:spcPct val="90000"/>
              </a:lnSpc>
            </a:pPr>
            <a:r>
              <a:rPr lang="en-GB" sz="2000" dirty="0"/>
              <a:t>Ideal for quick dynamic dashboards, if you have already got a markdown report really easy to just drop into a </a:t>
            </a:r>
            <a:r>
              <a:rPr lang="en-GB" sz="2000" dirty="0" err="1"/>
              <a:t>flexdashboard</a:t>
            </a:r>
            <a:endParaRPr lang="en-GB" sz="2000" dirty="0"/>
          </a:p>
          <a:p>
            <a:pPr>
              <a:lnSpc>
                <a:spcPct val="90000"/>
              </a:lnSpc>
            </a:pPr>
            <a:r>
              <a:rPr lang="en-GB" sz="2000" dirty="0"/>
              <a:t>Now I have a working template it has been easy to create versions for different users</a:t>
            </a:r>
          </a:p>
          <a:p>
            <a:pPr>
              <a:lnSpc>
                <a:spcPct val="90000"/>
              </a:lnSpc>
            </a:pPr>
            <a:r>
              <a:rPr lang="en-GB" sz="2000" dirty="0"/>
              <a:t>More rewarding than sending a slide pack! </a:t>
            </a:r>
          </a:p>
          <a:p>
            <a:pPr>
              <a:lnSpc>
                <a:spcPct val="90000"/>
              </a:lnSpc>
            </a:pPr>
            <a:r>
              <a:rPr lang="en-GB" sz="2000" dirty="0"/>
              <a:t>But is it a viable corporate dashboard tool? </a:t>
            </a:r>
          </a:p>
          <a:p>
            <a:pPr lvl="1">
              <a:lnSpc>
                <a:spcPct val="90000"/>
              </a:lnSpc>
            </a:pPr>
            <a:r>
              <a:rPr lang="en-GB" sz="1600" dirty="0"/>
              <a:t>Is it too complex, not so much the language but the data gymnastics you have to do get the data into the format you need</a:t>
            </a:r>
          </a:p>
          <a:p>
            <a:pPr lvl="1">
              <a:lnSpc>
                <a:spcPct val="90000"/>
              </a:lnSpc>
            </a:pPr>
            <a:r>
              <a:rPr lang="en-GB" sz="1600" dirty="0"/>
              <a:t>Limited options, unless you want to code, I wanted to be an analyst not a web developer</a:t>
            </a:r>
          </a:p>
          <a:p>
            <a:pPr lvl="1">
              <a:lnSpc>
                <a:spcPct val="90000"/>
              </a:lnSpc>
            </a:pPr>
            <a:r>
              <a:rPr lang="en-GB" sz="1600" dirty="0"/>
              <a:t>Need to invest in a blend of people working in a team to operationalise, different type of person required compared to ‘point and click’ skill set required for the ‘usual suspects’ </a:t>
            </a:r>
          </a:p>
          <a:p>
            <a:pPr lvl="1">
              <a:lnSpc>
                <a:spcPct val="90000"/>
              </a:lnSpc>
            </a:pPr>
            <a:r>
              <a:rPr lang="en-GB" sz="1600" dirty="0"/>
              <a:t>Is html a ‘secure’ file option to be emailing around? But html is web ready for easy low cost publication</a:t>
            </a:r>
          </a:p>
          <a:p>
            <a:pPr>
              <a:lnSpc>
                <a:spcPct val="90000"/>
              </a:lnSpc>
            </a:pPr>
            <a:r>
              <a:rPr lang="en-GB" sz="2000" dirty="0"/>
              <a:t>Overall happy with what I am able to produce, but I think it has limitations compared to the commercial offerings, it is just not as polished</a:t>
            </a:r>
          </a:p>
        </p:txBody>
      </p:sp>
    </p:spTree>
    <p:extLst>
      <p:ext uri="{BB962C8B-B14F-4D97-AF65-F5344CB8AC3E}">
        <p14:creationId xmlns:p14="http://schemas.microsoft.com/office/powerpoint/2010/main" val="3433669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9D43BE-FFCF-4415-866B-059143EB705B}"/>
              </a:ext>
            </a:extLst>
          </p:cNvPr>
          <p:cNvSpPr>
            <a:spLocks noGrp="1"/>
          </p:cNvSpPr>
          <p:nvPr>
            <p:ph type="title"/>
          </p:nvPr>
        </p:nvSpPr>
        <p:spPr>
          <a:xfrm>
            <a:off x="539393" y="3799513"/>
            <a:ext cx="11029615" cy="2147467"/>
          </a:xfrm>
        </p:spPr>
        <p:txBody>
          <a:bodyPr/>
          <a:lstStyle/>
          <a:p>
            <a:r>
              <a:rPr lang="en-GB" dirty="0"/>
              <a:t>Dashboard solutions</a:t>
            </a:r>
          </a:p>
        </p:txBody>
      </p:sp>
      <p:pic>
        <p:nvPicPr>
          <p:cNvPr id="3" name="Picture 2">
            <a:extLst>
              <a:ext uri="{FF2B5EF4-FFF2-40B4-BE49-F238E27FC236}">
                <a16:creationId xmlns:a16="http://schemas.microsoft.com/office/drawing/2014/main" id="{6C603052-BE6A-4101-8BBD-DEF00944CE01}"/>
              </a:ext>
            </a:extLst>
          </p:cNvPr>
          <p:cNvPicPr>
            <a:picLocks noChangeAspect="1"/>
          </p:cNvPicPr>
          <p:nvPr/>
        </p:nvPicPr>
        <p:blipFill>
          <a:blip r:embed="rId2"/>
          <a:stretch>
            <a:fillRect/>
          </a:stretch>
        </p:blipFill>
        <p:spPr>
          <a:xfrm>
            <a:off x="3380667" y="585217"/>
            <a:ext cx="6309702" cy="4632316"/>
          </a:xfrm>
          <a:prstGeom prst="rect">
            <a:avLst/>
          </a:prstGeom>
        </p:spPr>
      </p:pic>
    </p:spTree>
    <p:extLst>
      <p:ext uri="{BB962C8B-B14F-4D97-AF65-F5344CB8AC3E}">
        <p14:creationId xmlns:p14="http://schemas.microsoft.com/office/powerpoint/2010/main" val="147851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1BD1-1867-46A0-9AC6-87BBC1AEB8DF}"/>
              </a:ext>
            </a:extLst>
          </p:cNvPr>
          <p:cNvSpPr>
            <a:spLocks noGrp="1"/>
          </p:cNvSpPr>
          <p:nvPr>
            <p:ph type="title"/>
          </p:nvPr>
        </p:nvSpPr>
        <p:spPr/>
        <p:txBody>
          <a:bodyPr/>
          <a:lstStyle/>
          <a:p>
            <a:r>
              <a:rPr lang="en-GB" dirty="0"/>
              <a:t>Usual suspects</a:t>
            </a:r>
          </a:p>
        </p:txBody>
      </p:sp>
      <p:sp>
        <p:nvSpPr>
          <p:cNvPr id="3" name="Content Placeholder 2">
            <a:extLst>
              <a:ext uri="{FF2B5EF4-FFF2-40B4-BE49-F238E27FC236}">
                <a16:creationId xmlns:a16="http://schemas.microsoft.com/office/drawing/2014/main" id="{9F1DF3DD-134E-46A1-83C3-B80443F94836}"/>
              </a:ext>
            </a:extLst>
          </p:cNvPr>
          <p:cNvSpPr>
            <a:spLocks noGrp="1"/>
          </p:cNvSpPr>
          <p:nvPr>
            <p:ph sz="half" idx="1"/>
          </p:nvPr>
        </p:nvSpPr>
        <p:spPr>
          <a:xfrm>
            <a:off x="405843" y="1303169"/>
            <a:ext cx="1130767" cy="414767"/>
          </a:xfrm>
        </p:spPr>
        <p:txBody>
          <a:bodyPr>
            <a:normAutofit fontScale="77500" lnSpcReduction="20000"/>
          </a:bodyPr>
          <a:lstStyle/>
          <a:p>
            <a:r>
              <a:rPr lang="en-GB" b="1" dirty="0"/>
              <a:t>Excel</a:t>
            </a:r>
            <a:r>
              <a:rPr lang="en-GB" dirty="0"/>
              <a:t> </a:t>
            </a:r>
          </a:p>
          <a:p>
            <a:endParaRPr lang="en-GB" dirty="0"/>
          </a:p>
        </p:txBody>
      </p:sp>
      <p:sp>
        <p:nvSpPr>
          <p:cNvPr id="4" name="Content Placeholder 3">
            <a:extLst>
              <a:ext uri="{FF2B5EF4-FFF2-40B4-BE49-F238E27FC236}">
                <a16:creationId xmlns:a16="http://schemas.microsoft.com/office/drawing/2014/main" id="{3B65ED3A-4A41-4D23-A03A-DF62BFFAEF4C}"/>
              </a:ext>
            </a:extLst>
          </p:cNvPr>
          <p:cNvSpPr>
            <a:spLocks noGrp="1"/>
          </p:cNvSpPr>
          <p:nvPr>
            <p:ph sz="half" idx="2"/>
          </p:nvPr>
        </p:nvSpPr>
        <p:spPr>
          <a:xfrm>
            <a:off x="6334427" y="1303169"/>
            <a:ext cx="1422401" cy="353807"/>
          </a:xfrm>
        </p:spPr>
        <p:txBody>
          <a:bodyPr>
            <a:normAutofit fontScale="77500" lnSpcReduction="20000"/>
          </a:bodyPr>
          <a:lstStyle/>
          <a:p>
            <a:r>
              <a:rPr lang="en-GB" sz="2300" b="1" dirty="0"/>
              <a:t>Tableau</a:t>
            </a:r>
            <a:endParaRPr lang="en-GB" b="1" dirty="0"/>
          </a:p>
        </p:txBody>
      </p:sp>
      <p:pic>
        <p:nvPicPr>
          <p:cNvPr id="5" name="Picture 4">
            <a:extLst>
              <a:ext uri="{FF2B5EF4-FFF2-40B4-BE49-F238E27FC236}">
                <a16:creationId xmlns:a16="http://schemas.microsoft.com/office/drawing/2014/main" id="{FE3A2D0F-E549-4BA5-8A72-FB09102607F6}"/>
              </a:ext>
            </a:extLst>
          </p:cNvPr>
          <p:cNvPicPr>
            <a:picLocks noChangeAspect="1"/>
          </p:cNvPicPr>
          <p:nvPr/>
        </p:nvPicPr>
        <p:blipFill>
          <a:blip r:embed="rId2"/>
          <a:stretch>
            <a:fillRect/>
          </a:stretch>
        </p:blipFill>
        <p:spPr>
          <a:xfrm>
            <a:off x="1391099" y="1303169"/>
            <a:ext cx="4384863" cy="5417406"/>
          </a:xfrm>
          <a:prstGeom prst="rect">
            <a:avLst/>
          </a:prstGeom>
        </p:spPr>
      </p:pic>
      <p:pic>
        <p:nvPicPr>
          <p:cNvPr id="6" name="Picture 5">
            <a:hlinkClick r:id="rId3"/>
            <a:extLst>
              <a:ext uri="{FF2B5EF4-FFF2-40B4-BE49-F238E27FC236}">
                <a16:creationId xmlns:a16="http://schemas.microsoft.com/office/drawing/2014/main" id="{19BD5853-FFD8-4F4A-86DF-33298C56FB44}"/>
              </a:ext>
            </a:extLst>
          </p:cNvPr>
          <p:cNvPicPr>
            <a:picLocks noChangeAspect="1"/>
          </p:cNvPicPr>
          <p:nvPr/>
        </p:nvPicPr>
        <p:blipFill>
          <a:blip r:embed="rId4"/>
          <a:stretch>
            <a:fillRect/>
          </a:stretch>
        </p:blipFill>
        <p:spPr>
          <a:xfrm>
            <a:off x="7543800" y="1310639"/>
            <a:ext cx="4625474" cy="5525782"/>
          </a:xfrm>
          <a:prstGeom prst="rect">
            <a:avLst/>
          </a:prstGeom>
        </p:spPr>
      </p:pic>
    </p:spTree>
    <p:extLst>
      <p:ext uri="{BB962C8B-B14F-4D97-AF65-F5344CB8AC3E}">
        <p14:creationId xmlns:p14="http://schemas.microsoft.com/office/powerpoint/2010/main" val="1903637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A5E-E57D-4BF1-838A-1DCDDD9B5B44}"/>
              </a:ext>
            </a:extLst>
          </p:cNvPr>
          <p:cNvSpPr>
            <a:spLocks noGrp="1"/>
          </p:cNvSpPr>
          <p:nvPr>
            <p:ph type="title"/>
          </p:nvPr>
        </p:nvSpPr>
        <p:spPr/>
        <p:txBody>
          <a:bodyPr/>
          <a:lstStyle/>
          <a:p>
            <a:r>
              <a:rPr lang="en-GB" dirty="0" err="1"/>
              <a:t>Powerbi</a:t>
            </a:r>
            <a:r>
              <a:rPr lang="en-GB" dirty="0"/>
              <a:t>: </a:t>
            </a:r>
            <a:r>
              <a:rPr lang="en-GB" dirty="0" err="1"/>
              <a:t>nhs</a:t>
            </a:r>
            <a:r>
              <a:rPr lang="en-GB" dirty="0"/>
              <a:t> digital</a:t>
            </a:r>
          </a:p>
        </p:txBody>
      </p:sp>
      <p:pic>
        <p:nvPicPr>
          <p:cNvPr id="6" name="Picture 5">
            <a:extLst>
              <a:ext uri="{FF2B5EF4-FFF2-40B4-BE49-F238E27FC236}">
                <a16:creationId xmlns:a16="http://schemas.microsoft.com/office/drawing/2014/main" id="{036CA498-7FC6-41DE-83B9-8A22D545FB0E}"/>
              </a:ext>
            </a:extLst>
          </p:cNvPr>
          <p:cNvPicPr>
            <a:picLocks noChangeAspect="1"/>
          </p:cNvPicPr>
          <p:nvPr/>
        </p:nvPicPr>
        <p:blipFill>
          <a:blip r:embed="rId2"/>
          <a:stretch>
            <a:fillRect/>
          </a:stretch>
        </p:blipFill>
        <p:spPr>
          <a:xfrm>
            <a:off x="24665" y="1182103"/>
            <a:ext cx="5142381" cy="2898997"/>
          </a:xfrm>
          <a:prstGeom prst="rect">
            <a:avLst/>
          </a:prstGeom>
        </p:spPr>
      </p:pic>
      <p:pic>
        <p:nvPicPr>
          <p:cNvPr id="7" name="Picture 6">
            <a:extLst>
              <a:ext uri="{FF2B5EF4-FFF2-40B4-BE49-F238E27FC236}">
                <a16:creationId xmlns:a16="http://schemas.microsoft.com/office/drawing/2014/main" id="{73635D18-25B2-4073-9506-63150F2CDA2C}"/>
              </a:ext>
            </a:extLst>
          </p:cNvPr>
          <p:cNvPicPr>
            <a:picLocks noChangeAspect="1"/>
          </p:cNvPicPr>
          <p:nvPr/>
        </p:nvPicPr>
        <p:blipFill>
          <a:blip r:embed="rId3"/>
          <a:stretch>
            <a:fillRect/>
          </a:stretch>
        </p:blipFill>
        <p:spPr>
          <a:xfrm>
            <a:off x="6491786" y="726596"/>
            <a:ext cx="5302504" cy="2976498"/>
          </a:xfrm>
          <a:prstGeom prst="rect">
            <a:avLst/>
          </a:prstGeom>
        </p:spPr>
      </p:pic>
      <p:pic>
        <p:nvPicPr>
          <p:cNvPr id="8" name="Picture 7">
            <a:extLst>
              <a:ext uri="{FF2B5EF4-FFF2-40B4-BE49-F238E27FC236}">
                <a16:creationId xmlns:a16="http://schemas.microsoft.com/office/drawing/2014/main" id="{DD59B6A6-D60D-481B-B907-CB5C06E25EAB}"/>
              </a:ext>
            </a:extLst>
          </p:cNvPr>
          <p:cNvPicPr>
            <a:picLocks noChangeAspect="1"/>
          </p:cNvPicPr>
          <p:nvPr/>
        </p:nvPicPr>
        <p:blipFill>
          <a:blip r:embed="rId4"/>
          <a:stretch>
            <a:fillRect/>
          </a:stretch>
        </p:blipFill>
        <p:spPr>
          <a:xfrm>
            <a:off x="6535386" y="3934718"/>
            <a:ext cx="5158826" cy="2898997"/>
          </a:xfrm>
          <a:prstGeom prst="rect">
            <a:avLst/>
          </a:prstGeom>
        </p:spPr>
      </p:pic>
      <p:pic>
        <p:nvPicPr>
          <p:cNvPr id="9" name="Picture 8">
            <a:extLst>
              <a:ext uri="{FF2B5EF4-FFF2-40B4-BE49-F238E27FC236}">
                <a16:creationId xmlns:a16="http://schemas.microsoft.com/office/drawing/2014/main" id="{21361C87-0FC3-4B01-8FAE-C86BB74B8AC6}"/>
              </a:ext>
            </a:extLst>
          </p:cNvPr>
          <p:cNvPicPr>
            <a:picLocks noChangeAspect="1"/>
          </p:cNvPicPr>
          <p:nvPr/>
        </p:nvPicPr>
        <p:blipFill>
          <a:blip r:embed="rId5"/>
          <a:stretch>
            <a:fillRect/>
          </a:stretch>
        </p:blipFill>
        <p:spPr>
          <a:xfrm>
            <a:off x="24665" y="4270211"/>
            <a:ext cx="5158826" cy="2580706"/>
          </a:xfrm>
          <a:prstGeom prst="rect">
            <a:avLst/>
          </a:prstGeom>
        </p:spPr>
      </p:pic>
      <p:pic>
        <p:nvPicPr>
          <p:cNvPr id="11" name="Graphic 10" descr="Earth globe: Americas">
            <a:hlinkClick r:id="rId6"/>
            <a:extLst>
              <a:ext uri="{FF2B5EF4-FFF2-40B4-BE49-F238E27FC236}">
                <a16:creationId xmlns:a16="http://schemas.microsoft.com/office/drawing/2014/main" id="{EEF64981-557B-4041-8511-7B8B4D4F68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1420" y="2614541"/>
            <a:ext cx="914400" cy="914400"/>
          </a:xfrm>
          <a:prstGeom prst="rect">
            <a:avLst/>
          </a:prstGeom>
        </p:spPr>
      </p:pic>
    </p:spTree>
    <p:extLst>
      <p:ext uri="{BB962C8B-B14F-4D97-AF65-F5344CB8AC3E}">
        <p14:creationId xmlns:p14="http://schemas.microsoft.com/office/powerpoint/2010/main" val="768213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E298-3AC3-407B-81D7-2F9EB763913A}"/>
              </a:ext>
            </a:extLst>
          </p:cNvPr>
          <p:cNvSpPr>
            <a:spLocks noGrp="1"/>
          </p:cNvSpPr>
          <p:nvPr>
            <p:ph type="title"/>
          </p:nvPr>
        </p:nvSpPr>
        <p:spPr/>
        <p:txBody>
          <a:bodyPr/>
          <a:lstStyle/>
          <a:p>
            <a:r>
              <a:rPr lang="en-GB" dirty="0"/>
              <a:t>Excel</a:t>
            </a:r>
          </a:p>
        </p:txBody>
      </p:sp>
      <p:sp>
        <p:nvSpPr>
          <p:cNvPr id="6" name="Content Placeholder 5">
            <a:extLst>
              <a:ext uri="{FF2B5EF4-FFF2-40B4-BE49-F238E27FC236}">
                <a16:creationId xmlns:a16="http://schemas.microsoft.com/office/drawing/2014/main" id="{A77537FC-4D9E-426C-B707-95A452BC7169}"/>
              </a:ext>
            </a:extLst>
          </p:cNvPr>
          <p:cNvSpPr>
            <a:spLocks noGrp="1"/>
          </p:cNvSpPr>
          <p:nvPr>
            <p:ph sz="half" idx="1"/>
          </p:nvPr>
        </p:nvSpPr>
        <p:spPr/>
        <p:txBody>
          <a:bodyPr>
            <a:normAutofit fontScale="77500" lnSpcReduction="20000"/>
          </a:bodyPr>
          <a:lstStyle/>
          <a:p>
            <a:r>
              <a:rPr lang="en-GB" dirty="0"/>
              <a:t>Ubiquitous</a:t>
            </a:r>
          </a:p>
          <a:p>
            <a:r>
              <a:rPr lang="en-GB" dirty="0"/>
              <a:t>Everyone ‘knows’ how to use it</a:t>
            </a:r>
          </a:p>
          <a:p>
            <a:r>
              <a:rPr lang="en-GB" dirty="0"/>
              <a:t>Ideal for scrapbooking ideas</a:t>
            </a:r>
          </a:p>
          <a:p>
            <a:r>
              <a:rPr lang="en-GB" dirty="0"/>
              <a:t>Fast</a:t>
            </a:r>
          </a:p>
          <a:p>
            <a:r>
              <a:rPr lang="en-GB" dirty="0"/>
              <a:t>Cheap</a:t>
            </a:r>
          </a:p>
          <a:p>
            <a:r>
              <a:rPr lang="en-GB" dirty="0"/>
              <a:t>V flexible</a:t>
            </a:r>
          </a:p>
          <a:p>
            <a:r>
              <a:rPr lang="en-GB" dirty="0"/>
              <a:t>Easy to make complicated standard graphs – paint it numbers</a:t>
            </a:r>
          </a:p>
          <a:p>
            <a:r>
              <a:rPr lang="en-GB" dirty="0"/>
              <a:t>Paper-ready formats</a:t>
            </a:r>
          </a:p>
          <a:p>
            <a:r>
              <a:rPr lang="en-GB" dirty="0"/>
              <a:t>Cut and paste</a:t>
            </a:r>
          </a:p>
          <a:p>
            <a:r>
              <a:rPr lang="en-GB" dirty="0"/>
              <a:t>…</a:t>
            </a:r>
          </a:p>
        </p:txBody>
      </p:sp>
      <p:sp>
        <p:nvSpPr>
          <p:cNvPr id="7" name="Content Placeholder 6">
            <a:extLst>
              <a:ext uri="{FF2B5EF4-FFF2-40B4-BE49-F238E27FC236}">
                <a16:creationId xmlns:a16="http://schemas.microsoft.com/office/drawing/2014/main" id="{37441ED5-E5FA-4FF8-83C4-B2AEB5AC64FC}"/>
              </a:ext>
            </a:extLst>
          </p:cNvPr>
          <p:cNvSpPr>
            <a:spLocks noGrp="1"/>
          </p:cNvSpPr>
          <p:nvPr>
            <p:ph sz="half" idx="2"/>
          </p:nvPr>
        </p:nvSpPr>
        <p:spPr/>
        <p:txBody>
          <a:bodyPr>
            <a:normAutofit fontScale="85000" lnSpcReduction="20000"/>
          </a:bodyPr>
          <a:lstStyle/>
          <a:p>
            <a:r>
              <a:rPr lang="en-GB" sz="2000" dirty="0"/>
              <a:t>Different versions have different graphing options</a:t>
            </a:r>
          </a:p>
          <a:p>
            <a:r>
              <a:rPr lang="en-GB" sz="2000" dirty="0"/>
              <a:t>Little interactivity</a:t>
            </a:r>
          </a:p>
          <a:p>
            <a:pPr lvl="1"/>
            <a:r>
              <a:rPr lang="en-GB" sz="1600" dirty="0"/>
              <a:t>No ‘on chart’ filtering</a:t>
            </a:r>
          </a:p>
          <a:p>
            <a:pPr lvl="1"/>
            <a:r>
              <a:rPr lang="en-GB" sz="1600" dirty="0"/>
              <a:t>No tooltips</a:t>
            </a:r>
          </a:p>
          <a:p>
            <a:r>
              <a:rPr lang="en-GB" sz="2000" dirty="0"/>
              <a:t>Huge files</a:t>
            </a:r>
          </a:p>
          <a:p>
            <a:r>
              <a:rPr lang="en-GB" sz="2000" dirty="0"/>
              <a:t>Easy to corrupt</a:t>
            </a:r>
          </a:p>
          <a:p>
            <a:r>
              <a:rPr lang="en-GB" sz="2000" dirty="0"/>
              <a:t>Lack of version control</a:t>
            </a:r>
          </a:p>
          <a:p>
            <a:r>
              <a:rPr lang="en-GB" sz="2000" dirty="0"/>
              <a:t>Difficult to update/automate </a:t>
            </a:r>
          </a:p>
          <a:p>
            <a:r>
              <a:rPr lang="en-GB" sz="2000" dirty="0"/>
              <a:t>Difficult to mass produce</a:t>
            </a:r>
          </a:p>
          <a:p>
            <a:r>
              <a:rPr lang="en-GB" sz="2000" dirty="0"/>
              <a:t>…</a:t>
            </a:r>
          </a:p>
          <a:p>
            <a:endParaRPr lang="en-GB" dirty="0"/>
          </a:p>
        </p:txBody>
      </p:sp>
      <p:sp>
        <p:nvSpPr>
          <p:cNvPr id="3" name="Content Placeholder 2">
            <a:extLst>
              <a:ext uri="{FF2B5EF4-FFF2-40B4-BE49-F238E27FC236}">
                <a16:creationId xmlns:a16="http://schemas.microsoft.com/office/drawing/2014/main" id="{79265F08-4B87-4341-B337-D5F060CCCFED}"/>
              </a:ext>
            </a:extLst>
          </p:cNvPr>
          <p:cNvSpPr>
            <a:spLocks noGrp="1"/>
          </p:cNvSpPr>
          <p:nvPr>
            <p:ph sz="half" idx="13"/>
          </p:nvPr>
        </p:nvSpPr>
        <p:spPr/>
        <p:txBody>
          <a:bodyPr/>
          <a:lstStyle/>
          <a:p>
            <a:pPr marL="0" indent="0">
              <a:buNone/>
            </a:pPr>
            <a:r>
              <a:rPr lang="en-GB" sz="2400" b="1" dirty="0"/>
              <a:t>Pros</a:t>
            </a:r>
            <a:endParaRPr lang="en-GB" b="1" dirty="0"/>
          </a:p>
        </p:txBody>
      </p:sp>
      <p:sp>
        <p:nvSpPr>
          <p:cNvPr id="4" name="Content Placeholder 3">
            <a:extLst>
              <a:ext uri="{FF2B5EF4-FFF2-40B4-BE49-F238E27FC236}">
                <a16:creationId xmlns:a16="http://schemas.microsoft.com/office/drawing/2014/main" id="{C57B30F5-F52E-4FEF-B047-35CD90DCFE45}"/>
              </a:ext>
            </a:extLst>
          </p:cNvPr>
          <p:cNvSpPr>
            <a:spLocks noGrp="1"/>
          </p:cNvSpPr>
          <p:nvPr>
            <p:ph sz="half" idx="14"/>
          </p:nvPr>
        </p:nvSpPr>
        <p:spPr/>
        <p:txBody>
          <a:bodyPr/>
          <a:lstStyle/>
          <a:p>
            <a:pPr marL="0" indent="0">
              <a:buNone/>
            </a:pPr>
            <a:r>
              <a:rPr lang="en-GB" sz="2400" b="1" dirty="0"/>
              <a:t>Cons</a:t>
            </a:r>
          </a:p>
        </p:txBody>
      </p:sp>
    </p:spTree>
    <p:extLst>
      <p:ext uri="{BB962C8B-B14F-4D97-AF65-F5344CB8AC3E}">
        <p14:creationId xmlns:p14="http://schemas.microsoft.com/office/powerpoint/2010/main" val="288101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56A7-7FB7-4813-8D19-03FF0B7D5B5E}"/>
              </a:ext>
            </a:extLst>
          </p:cNvPr>
          <p:cNvSpPr>
            <a:spLocks noGrp="1"/>
          </p:cNvSpPr>
          <p:nvPr>
            <p:ph type="title"/>
          </p:nvPr>
        </p:nvSpPr>
        <p:spPr/>
        <p:txBody>
          <a:bodyPr/>
          <a:lstStyle/>
          <a:p>
            <a:r>
              <a:rPr lang="en-GB" dirty="0"/>
              <a:t>Tableau (or other visualisation package)</a:t>
            </a:r>
          </a:p>
        </p:txBody>
      </p:sp>
      <p:sp>
        <p:nvSpPr>
          <p:cNvPr id="3" name="Content Placeholder 2">
            <a:extLst>
              <a:ext uri="{FF2B5EF4-FFF2-40B4-BE49-F238E27FC236}">
                <a16:creationId xmlns:a16="http://schemas.microsoft.com/office/drawing/2014/main" id="{49F1B80A-87A6-4EF1-811B-CB091B02104A}"/>
              </a:ext>
            </a:extLst>
          </p:cNvPr>
          <p:cNvSpPr>
            <a:spLocks noGrp="1"/>
          </p:cNvSpPr>
          <p:nvPr>
            <p:ph sz="half" idx="1"/>
          </p:nvPr>
        </p:nvSpPr>
        <p:spPr>
          <a:xfrm>
            <a:off x="581193" y="2228003"/>
            <a:ext cx="5194767" cy="3900339"/>
          </a:xfrm>
        </p:spPr>
        <p:txBody>
          <a:bodyPr>
            <a:normAutofit fontScale="77500" lnSpcReduction="20000"/>
          </a:bodyPr>
          <a:lstStyle/>
          <a:p>
            <a:r>
              <a:rPr lang="en-GB" dirty="0"/>
              <a:t>Glorious graphics</a:t>
            </a:r>
          </a:p>
          <a:p>
            <a:r>
              <a:rPr lang="en-GB" dirty="0"/>
              <a:t>Desk top publishing quality</a:t>
            </a:r>
          </a:p>
          <a:p>
            <a:r>
              <a:rPr lang="en-GB" dirty="0"/>
              <a:t>Drag and drop </a:t>
            </a:r>
          </a:p>
          <a:p>
            <a:r>
              <a:rPr lang="en-GB" dirty="0"/>
              <a:t>Pixel perfect</a:t>
            </a:r>
          </a:p>
          <a:p>
            <a:r>
              <a:rPr lang="en-GB" dirty="0"/>
              <a:t>Interactive</a:t>
            </a:r>
          </a:p>
          <a:p>
            <a:r>
              <a:rPr lang="en-GB" dirty="0"/>
              <a:t>Automation</a:t>
            </a:r>
          </a:p>
          <a:p>
            <a:r>
              <a:rPr lang="en-GB" dirty="0"/>
              <a:t>Mapping</a:t>
            </a:r>
          </a:p>
          <a:p>
            <a:r>
              <a:rPr lang="en-GB" dirty="0"/>
              <a:t>Shareable workbooks</a:t>
            </a:r>
          </a:p>
          <a:p>
            <a:r>
              <a:rPr lang="en-GB" dirty="0"/>
              <a:t>Support</a:t>
            </a:r>
          </a:p>
          <a:p>
            <a:r>
              <a:rPr lang="en-GB" dirty="0"/>
              <a:t>Mobile ready formats</a:t>
            </a:r>
          </a:p>
          <a:p>
            <a:r>
              <a:rPr lang="en-GB" dirty="0"/>
              <a:t>Digital first</a:t>
            </a:r>
          </a:p>
          <a:p>
            <a:endParaRPr lang="en-GB" dirty="0"/>
          </a:p>
        </p:txBody>
      </p:sp>
      <p:sp>
        <p:nvSpPr>
          <p:cNvPr id="4" name="Content Placeholder 3">
            <a:extLst>
              <a:ext uri="{FF2B5EF4-FFF2-40B4-BE49-F238E27FC236}">
                <a16:creationId xmlns:a16="http://schemas.microsoft.com/office/drawing/2014/main" id="{C570480F-2889-497C-8429-243E1A378247}"/>
              </a:ext>
            </a:extLst>
          </p:cNvPr>
          <p:cNvSpPr>
            <a:spLocks noGrp="1"/>
          </p:cNvSpPr>
          <p:nvPr>
            <p:ph sz="half" idx="2"/>
          </p:nvPr>
        </p:nvSpPr>
        <p:spPr/>
        <p:txBody>
          <a:bodyPr>
            <a:normAutofit/>
          </a:bodyPr>
          <a:lstStyle/>
          <a:p>
            <a:r>
              <a:rPr lang="en-GB" sz="1800" dirty="0"/>
              <a:t>Additional cost</a:t>
            </a:r>
          </a:p>
          <a:p>
            <a:pPr lvl="1"/>
            <a:r>
              <a:rPr lang="en-GB" sz="1600" dirty="0"/>
              <a:t>Need server and/or viewer licences</a:t>
            </a:r>
          </a:p>
          <a:p>
            <a:r>
              <a:rPr lang="en-GB" sz="1800" dirty="0"/>
              <a:t>New skills</a:t>
            </a:r>
          </a:p>
          <a:p>
            <a:r>
              <a:rPr lang="en-GB" sz="1800" dirty="0"/>
              <a:t>Data wrangling</a:t>
            </a:r>
          </a:p>
          <a:p>
            <a:r>
              <a:rPr lang="en-GB" sz="1800" dirty="0"/>
              <a:t>Not print friendly</a:t>
            </a:r>
          </a:p>
          <a:p>
            <a:r>
              <a:rPr lang="en-GB" sz="1800" dirty="0"/>
              <a:t>Not transferable between packages</a:t>
            </a:r>
          </a:p>
          <a:p>
            <a:r>
              <a:rPr lang="en-GB" sz="1800" dirty="0"/>
              <a:t>Black box – what you get is what you get</a:t>
            </a:r>
          </a:p>
          <a:p>
            <a:endParaRPr lang="en-GB" dirty="0"/>
          </a:p>
        </p:txBody>
      </p:sp>
      <p:sp>
        <p:nvSpPr>
          <p:cNvPr id="5" name="Content Placeholder 4">
            <a:extLst>
              <a:ext uri="{FF2B5EF4-FFF2-40B4-BE49-F238E27FC236}">
                <a16:creationId xmlns:a16="http://schemas.microsoft.com/office/drawing/2014/main" id="{B0B2562C-23D6-4D03-889D-3AD3F2166CD2}"/>
              </a:ext>
            </a:extLst>
          </p:cNvPr>
          <p:cNvSpPr>
            <a:spLocks noGrp="1"/>
          </p:cNvSpPr>
          <p:nvPr>
            <p:ph sz="half" idx="13"/>
          </p:nvPr>
        </p:nvSpPr>
        <p:spPr/>
        <p:txBody>
          <a:bodyPr/>
          <a:lstStyle/>
          <a:p>
            <a:pPr marL="0" indent="0">
              <a:buNone/>
            </a:pPr>
            <a:r>
              <a:rPr lang="en-GB" sz="2400" b="1" dirty="0"/>
              <a:t>Pros</a:t>
            </a:r>
            <a:endParaRPr lang="en-GB" b="1" dirty="0"/>
          </a:p>
        </p:txBody>
      </p:sp>
      <p:sp>
        <p:nvSpPr>
          <p:cNvPr id="6" name="Content Placeholder 5">
            <a:extLst>
              <a:ext uri="{FF2B5EF4-FFF2-40B4-BE49-F238E27FC236}">
                <a16:creationId xmlns:a16="http://schemas.microsoft.com/office/drawing/2014/main" id="{72E1E119-394C-49B6-A199-7712B0BAE6E9}"/>
              </a:ext>
            </a:extLst>
          </p:cNvPr>
          <p:cNvSpPr>
            <a:spLocks noGrp="1"/>
          </p:cNvSpPr>
          <p:nvPr>
            <p:ph sz="half" idx="14"/>
          </p:nvPr>
        </p:nvSpPr>
        <p:spPr/>
        <p:txBody>
          <a:bodyPr>
            <a:normAutofit/>
          </a:bodyPr>
          <a:lstStyle/>
          <a:p>
            <a:pPr marL="0" indent="0">
              <a:buNone/>
            </a:pPr>
            <a:r>
              <a:rPr lang="en-GB" sz="2400" b="1" dirty="0"/>
              <a:t>Cons</a:t>
            </a:r>
          </a:p>
        </p:txBody>
      </p:sp>
    </p:spTree>
    <p:extLst>
      <p:ext uri="{BB962C8B-B14F-4D97-AF65-F5344CB8AC3E}">
        <p14:creationId xmlns:p14="http://schemas.microsoft.com/office/powerpoint/2010/main" val="154303418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7_template.pptx" id="{FF7A57F1-7729-469F-90AF-20FBDD453F47}" vid="{2C7DB2AC-E954-44B6-A343-7893CF8F2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TotalTime>
  <Words>2342</Words>
  <Application>Microsoft Office PowerPoint</Application>
  <PresentationFormat>Widescreen</PresentationFormat>
  <Paragraphs>367</Paragraphs>
  <Slides>43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Comfortaa</vt:lpstr>
      <vt:lpstr>Corbel</vt:lpstr>
      <vt:lpstr>Franklin Gothic Book</vt:lpstr>
      <vt:lpstr>Source Sans Pro</vt:lpstr>
      <vt:lpstr>system-ui</vt:lpstr>
      <vt:lpstr>Wingdings 2</vt:lpstr>
      <vt:lpstr>DividendVTI</vt:lpstr>
      <vt:lpstr>constructing a mortality dashboard</vt:lpstr>
      <vt:lpstr>Aims of talk</vt:lpstr>
      <vt:lpstr>My journey to using R</vt:lpstr>
      <vt:lpstr>Why mortality?</vt:lpstr>
      <vt:lpstr>Dashboard solutions</vt:lpstr>
      <vt:lpstr>Usual suspects</vt:lpstr>
      <vt:lpstr>Powerbi: nhs digital</vt:lpstr>
      <vt:lpstr>Excel</vt:lpstr>
      <vt:lpstr>Tableau (or other visualisation package)</vt:lpstr>
      <vt:lpstr>R</vt:lpstr>
      <vt:lpstr>WHY flexdashboard?</vt:lpstr>
      <vt:lpstr>FLexdashboard</vt:lpstr>
      <vt:lpstr>Building the dashboard</vt:lpstr>
      <vt:lpstr>6 step plan - Creating a dashboard</vt:lpstr>
      <vt:lpstr>1 - Purpose and audience</vt:lpstr>
      <vt:lpstr>2 - Planning the dashboard</vt:lpstr>
      <vt:lpstr>Design - F shape layout</vt:lpstr>
      <vt:lpstr>Design – Orientation and size</vt:lpstr>
      <vt:lpstr>3 – Build: Workflow</vt:lpstr>
      <vt:lpstr>Meta development</vt:lpstr>
      <vt:lpstr>Markdown</vt:lpstr>
      <vt:lpstr>YAML</vt:lpstr>
      <vt:lpstr>Libraries</vt:lpstr>
      <vt:lpstr>Data Wrangling</vt:lpstr>
      <vt:lpstr>Wireframes &amp; the dashboard</vt:lpstr>
      <vt:lpstr>Page 1 - summary</vt:lpstr>
      <vt:lpstr>Design: Page 1 - summary</vt:lpstr>
      <vt:lpstr>Dynamic text summary</vt:lpstr>
      <vt:lpstr>Page 2 - overview</vt:lpstr>
      <vt:lpstr>Page 2 Overview</vt:lpstr>
      <vt:lpstr>Page 3 – Change over time</vt:lpstr>
      <vt:lpstr>Page 3 Change over time</vt:lpstr>
      <vt:lpstr>Page 4: ribbons</vt:lpstr>
      <vt:lpstr>Page 4 - ribbons</vt:lpstr>
      <vt:lpstr>Page 5 – Help manual</vt:lpstr>
      <vt:lpstr>Page 5 – Help manual</vt:lpstr>
      <vt:lpstr>Charts: Plotly or ggplot(y)</vt:lpstr>
      <vt:lpstr>Multiple charts: subplot, FACETwrap or GRID</vt:lpstr>
      <vt:lpstr>Parameterisation for deployment</vt:lpstr>
      <vt:lpstr>Browsers</vt:lpstr>
      <vt:lpstr>Going {.mobile}</vt:lpstr>
      <vt:lpstr>R</vt:lpstr>
      <vt:lpstr>So what have I learnt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mortality dashboard</dc:title>
  <dc:creator>richard wilson</dc:creator>
  <cp:lastModifiedBy>richard wilson</cp:lastModifiedBy>
  <cp:revision>4</cp:revision>
  <dcterms:created xsi:type="dcterms:W3CDTF">2020-10-22T13:52:14Z</dcterms:created>
  <dcterms:modified xsi:type="dcterms:W3CDTF">2020-11-02T16:36:18Z</dcterms:modified>
</cp:coreProperties>
</file>